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1"/>
  </p:notesMasterIdLst>
  <p:sldIdLst>
    <p:sldId id="342" r:id="rId5"/>
    <p:sldId id="319" r:id="rId6"/>
    <p:sldId id="343" r:id="rId7"/>
    <p:sldId id="352" r:id="rId8"/>
    <p:sldId id="345" r:id="rId9"/>
    <p:sldId id="347" r:id="rId10"/>
    <p:sldId id="353" r:id="rId11"/>
    <p:sldId id="354" r:id="rId12"/>
    <p:sldId id="356" r:id="rId13"/>
    <p:sldId id="355" r:id="rId14"/>
    <p:sldId id="348" r:id="rId15"/>
    <p:sldId id="357" r:id="rId16"/>
    <p:sldId id="350" r:id="rId17"/>
    <p:sldId id="351" r:id="rId18"/>
    <p:sldId id="358" r:id="rId19"/>
    <p:sldId id="359" r:id="rId2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17F"/>
    <a:srgbClr val="00478F"/>
    <a:srgbClr val="F2B01E"/>
    <a:srgbClr val="DDDDDD"/>
    <a:srgbClr val="B2B2B2"/>
    <a:srgbClr val="969696"/>
    <a:srgbClr val="15498C"/>
    <a:srgbClr val="103259"/>
    <a:srgbClr val="0A4783"/>
    <a:srgbClr val="003F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576" y="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ahuel\Desktop\Presupuest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ahuel\Desktop\Presupuest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accent5"/>
                </a:solidFill>
              </a:rPr>
              <a:t>Distribución</a:t>
            </a:r>
            <a:r>
              <a:rPr lang="en-US" b="1" baseline="0">
                <a:solidFill>
                  <a:schemeClr val="accent5"/>
                </a:solidFill>
              </a:rPr>
              <a:t> de Ingresos</a:t>
            </a:r>
            <a:endParaRPr lang="en-US" b="1">
              <a:solidFill>
                <a:schemeClr val="accent5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Hoja2!$C$1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7651683102718896E-2"/>
                  <c:y val="8.7451198392060579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Hoja2!$A$2:$A$6</c:f>
              <c:strCache>
                <c:ptCount val="5"/>
                <c:pt idx="0">
                  <c:v>Comerciales</c:v>
                </c:pt>
                <c:pt idx="1">
                  <c:v>Cuotas Sociales</c:v>
                </c:pt>
                <c:pt idx="2">
                  <c:v>Exhibición Espectáculos Deportivos</c:v>
                </c:pt>
                <c:pt idx="3">
                  <c:v>Abonos</c:v>
                </c:pt>
                <c:pt idx="4">
                  <c:v>Otros</c:v>
                </c:pt>
              </c:strCache>
            </c:strRef>
          </c:cat>
          <c:val>
            <c:numRef>
              <c:f>Hoja2!$C$2:$C$6</c:f>
              <c:numCache>
                <c:formatCode>0.00%</c:formatCode>
                <c:ptCount val="5"/>
                <c:pt idx="0">
                  <c:v>0.4111983531809163</c:v>
                </c:pt>
                <c:pt idx="1">
                  <c:v>0.24935615584295659</c:v>
                </c:pt>
                <c:pt idx="2">
                  <c:v>0.19943659038886888</c:v>
                </c:pt>
                <c:pt idx="3">
                  <c:v>9.6431564297493375E-2</c:v>
                </c:pt>
                <c:pt idx="4">
                  <c:v>4.3577336289764873E-2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b="1">
                <a:solidFill>
                  <a:srgbClr val="FF0000"/>
                </a:solidFill>
              </a:rPr>
              <a:t>Distribución</a:t>
            </a:r>
            <a:r>
              <a:rPr lang="es-ES" b="1" baseline="0">
                <a:solidFill>
                  <a:srgbClr val="FF0000"/>
                </a:solidFill>
              </a:rPr>
              <a:t> de Egresos</a:t>
            </a:r>
            <a:endParaRPr lang="es-ES" b="1">
              <a:solidFill>
                <a:srgbClr val="FF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Hoja2!$C$47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9"/>
              <c:layout>
                <c:manualLayout>
                  <c:x val="0.10422673108762068"/>
                  <c:y val="-2.538433258665143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Hoja2!$A$48:$A$57</c:f>
              <c:strCache>
                <c:ptCount val="10"/>
                <c:pt idx="0">
                  <c:v>Fútbol Profesional</c:v>
                </c:pt>
                <c:pt idx="1">
                  <c:v>Administración</c:v>
                </c:pt>
                <c:pt idx="2">
                  <c:v>Organización de Espectáculos</c:v>
                </c:pt>
                <c:pt idx="3">
                  <c:v>Comerciales</c:v>
                </c:pt>
                <c:pt idx="4">
                  <c:v>Amortizaciones</c:v>
                </c:pt>
                <c:pt idx="5">
                  <c:v>Otros Deportes</c:v>
                </c:pt>
                <c:pt idx="6">
                  <c:v>Fútbol Juvenil</c:v>
                </c:pt>
                <c:pt idx="7">
                  <c:v>Socios</c:v>
                </c:pt>
                <c:pt idx="8">
                  <c:v>Basket</c:v>
                </c:pt>
                <c:pt idx="9">
                  <c:v>Otros</c:v>
                </c:pt>
              </c:strCache>
            </c:strRef>
          </c:cat>
          <c:val>
            <c:numRef>
              <c:f>Hoja2!$C$48:$C$57</c:f>
              <c:numCache>
                <c:formatCode>0.00%</c:formatCode>
                <c:ptCount val="10"/>
                <c:pt idx="0">
                  <c:v>0.5353054819970543</c:v>
                </c:pt>
                <c:pt idx="1">
                  <c:v>0.132720946185692</c:v>
                </c:pt>
                <c:pt idx="2">
                  <c:v>0.10899265422875382</c:v>
                </c:pt>
                <c:pt idx="3">
                  <c:v>5.3324745605484607E-2</c:v>
                </c:pt>
                <c:pt idx="4">
                  <c:v>2.8091831707891968E-2</c:v>
                </c:pt>
                <c:pt idx="5">
                  <c:v>2.3815850950579111E-2</c:v>
                </c:pt>
                <c:pt idx="6">
                  <c:v>2.0428855180465527E-2</c:v>
                </c:pt>
                <c:pt idx="7">
                  <c:v>1.9981574769880321E-2</c:v>
                </c:pt>
                <c:pt idx="8">
                  <c:v>1.8611893907245523E-2</c:v>
                </c:pt>
                <c:pt idx="9">
                  <c:v>5.8726165466952876E-2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53647D-FA76-6847-90CE-B6DCDC5EFBB1}" type="datetimeFigureOut">
              <a:rPr lang="en-US"/>
              <a:pPr/>
              <a:t>6/12/2021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1A69B-1A88-5B42-95F6-6BA892C1BA59}" type="slidenum">
              <a:rPr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766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AR" altLang="es-A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7F78B1E-EDBD-419F-BF34-6805982B02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9DFA0E1-D921-42F4-A92F-3B87A1324BF0}" type="slidenum">
              <a:rPr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3880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AR" altLang="es-A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7F78B1E-EDBD-419F-BF34-6805982B02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9DFA0E1-D921-42F4-A92F-3B87A1324BF0}" type="slidenum">
              <a:rPr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502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AR" altLang="es-A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7F78B1E-EDBD-419F-BF34-6805982B02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9DFA0E1-D921-42F4-A92F-3B87A1324BF0}" type="slidenum">
              <a:rPr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05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AR" altLang="es-A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7F78B1E-EDBD-419F-BF34-6805982B02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9DFA0E1-D921-42F4-A92F-3B87A1324BF0}" type="slidenum">
              <a:rPr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0624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AR" altLang="es-A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7F78B1E-EDBD-419F-BF34-6805982B02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9DFA0E1-D921-42F4-A92F-3B87A1324BF0}" type="slidenum">
              <a:rPr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0130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AR" altLang="es-A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7F78B1E-EDBD-419F-BF34-6805982B02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9DFA0E1-D921-42F4-A92F-3B87A1324BF0}" type="slidenum">
              <a:rPr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8994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AR" altLang="es-A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7F78B1E-EDBD-419F-BF34-6805982B02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9DFA0E1-D921-42F4-A92F-3B87A1324BF0}" type="slidenum">
              <a:rPr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6204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AR" altLang="es-A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7F78B1E-EDBD-419F-BF34-6805982B02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9DFA0E1-D921-42F4-A92F-3B87A1324BF0}" type="slidenum">
              <a:rPr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5076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AR" altLang="es-A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7F78B1E-EDBD-419F-BF34-6805982B02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9DFA0E1-D921-42F4-A92F-3B87A1324BF0}" type="slidenum">
              <a:rPr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0898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AR" altLang="es-A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7F78B1E-EDBD-419F-BF34-6805982B02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9DFA0E1-D921-42F4-A92F-3B87A1324BF0}" type="slidenum">
              <a:rPr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41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88FEFA7E-F0C5-0D4A-BB62-642136D6CF7C}" type="datetimeFigureOut">
              <a:rPr lang="en-US"/>
              <a:pPr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9ED6552D-C40A-0141-8016-114C9818D986}" type="slidenum">
              <a:rPr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949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88FEFA7E-F0C5-0D4A-BB62-642136D6CF7C}" type="datetimeFigureOut">
              <a:rPr lang="en-US"/>
              <a:pPr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9ED6552D-C40A-0141-8016-114C9818D986}" type="slidenum">
              <a:rPr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34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  <a:prstGeom prst="rect">
            <a:avLst/>
          </a:prstGeom>
        </p:spPr>
        <p:txBody>
          <a:bodyPr vert="eaVert"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88FEFA7E-F0C5-0D4A-BB62-642136D6CF7C}" type="datetimeFigureOut">
              <a:rPr lang="en-US"/>
              <a:pPr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9ED6552D-C40A-0141-8016-114C9818D986}" type="slidenum">
              <a:rPr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241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88FEFA7E-F0C5-0D4A-BB62-642136D6CF7C}" type="datetimeFigureOut">
              <a:rPr lang="en-US"/>
              <a:pPr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9ED6552D-C40A-0141-8016-114C9818D986}" type="slidenum">
              <a:rPr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113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88FEFA7E-F0C5-0D4A-BB62-642136D6CF7C}" type="datetimeFigureOut">
              <a:rPr lang="en-US"/>
              <a:pPr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9ED6552D-C40A-0141-8016-114C9818D986}" type="slidenum">
              <a:rPr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863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88FEFA7E-F0C5-0D4A-BB62-642136D6CF7C}" type="datetimeFigureOut">
              <a:rPr lang="en-US"/>
              <a:pPr/>
              <a:t>6/12/2021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9ED6552D-C40A-0141-8016-114C9818D986}" type="slidenum">
              <a:rPr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62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88FEFA7E-F0C5-0D4A-BB62-642136D6CF7C}" type="datetimeFigureOut">
              <a:rPr lang="en-US"/>
              <a:pPr/>
              <a:t>6/12/2021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9ED6552D-C40A-0141-8016-114C9818D986}" type="slidenum">
              <a:rPr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748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88FEFA7E-F0C5-0D4A-BB62-642136D6CF7C}" type="datetimeFigureOut">
              <a:rPr lang="en-US"/>
              <a:pPr/>
              <a:t>6/12/2021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9ED6552D-C40A-0141-8016-114C9818D986}" type="slidenum">
              <a:rPr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377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88FEFA7E-F0C5-0D4A-BB62-642136D6CF7C}" type="datetimeFigureOut">
              <a:rPr lang="en-US"/>
              <a:pPr/>
              <a:t>6/12/2021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9ED6552D-C40A-0141-8016-114C9818D986}" type="slidenum">
              <a:rPr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21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88FEFA7E-F0C5-0D4A-BB62-642136D6CF7C}" type="datetimeFigureOut">
              <a:rPr lang="en-US"/>
              <a:pPr/>
              <a:t>6/12/2021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9ED6552D-C40A-0141-8016-114C9818D986}" type="slidenum">
              <a:rPr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126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88FEFA7E-F0C5-0D4A-BB62-642136D6CF7C}" type="datetimeFigureOut">
              <a:rPr lang="en-US"/>
              <a:pPr/>
              <a:t>6/12/2021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9ED6552D-C40A-0141-8016-114C9818D986}" type="slidenum">
              <a:rPr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59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2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"/>
            <a:ext cx="9153364" cy="514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858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ángulo 68">
            <a:extLst>
              <a:ext uri="{FF2B5EF4-FFF2-40B4-BE49-F238E27FC236}">
                <a16:creationId xmlns:a16="http://schemas.microsoft.com/office/drawing/2014/main" xmlns="" id="{44AFF1A4-DCF9-46BE-9A82-7489ABEDA735}"/>
              </a:ext>
            </a:extLst>
          </p:cNvPr>
          <p:cNvSpPr/>
          <p:nvPr/>
        </p:nvSpPr>
        <p:spPr>
          <a:xfrm>
            <a:off x="-1" y="885747"/>
            <a:ext cx="207755" cy="907688"/>
          </a:xfrm>
          <a:prstGeom prst="rect">
            <a:avLst/>
          </a:prstGeom>
          <a:solidFill>
            <a:srgbClr val="F9BA10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45719" tIns="45719" rIns="45719" bIns="45719" spcCol="3810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>
              <a:solidFill>
                <a:srgbClr val="000000"/>
              </a:solidFill>
              <a:latin typeface="+mn-lt"/>
              <a:sym typeface="Calibri"/>
            </a:endParaRPr>
          </a:p>
        </p:txBody>
      </p:sp>
      <p:sp>
        <p:nvSpPr>
          <p:cNvPr id="71" name="TextBox 4">
            <a:extLst>
              <a:ext uri="{FF2B5EF4-FFF2-40B4-BE49-F238E27FC236}">
                <a16:creationId xmlns:a16="http://schemas.microsoft.com/office/drawing/2014/main" xmlns="" id="{9FD30347-10D3-418D-BE0C-17A3BF38F1A7}"/>
              </a:ext>
            </a:extLst>
          </p:cNvPr>
          <p:cNvSpPr txBox="1"/>
          <p:nvPr/>
        </p:nvSpPr>
        <p:spPr>
          <a:xfrm>
            <a:off x="375998" y="2235359"/>
            <a:ext cx="8432503" cy="683264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45719" rIns="45719">
            <a:spAutoFit/>
          </a:bodyPr>
          <a:lstStyle/>
          <a:p>
            <a:pPr algn="ctr">
              <a:lnSpc>
                <a:spcPct val="80000"/>
              </a:lnSpc>
              <a:defRPr sz="5400" b="1" spc="-15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s-AR" sz="4800" b="1" spc="-150" dirty="0" smtClean="0">
                <a:solidFill>
                  <a:srgbClr val="003471"/>
                </a:solidFill>
                <a:latin typeface="Helvetica" pitchFamily="50" charset="0"/>
                <a:ea typeface="+mj-ea"/>
                <a:cs typeface="+mj-cs"/>
                <a:sym typeface="Helvetica"/>
              </a:rPr>
              <a:t>Presupuesto 2021-2022</a:t>
            </a:r>
            <a:endParaRPr lang="es-AR" sz="4800" b="1" spc="-150" dirty="0">
              <a:solidFill>
                <a:srgbClr val="003471"/>
              </a:solidFill>
              <a:latin typeface="Helvetica" pitchFamily="50" charset="0"/>
              <a:ea typeface="+mj-ea"/>
              <a:cs typeface="+mj-cs"/>
              <a:sym typeface="Helvetica"/>
            </a:endParaRPr>
          </a:p>
        </p:txBody>
      </p:sp>
      <p:sp>
        <p:nvSpPr>
          <p:cNvPr id="4" name="Rectángulo 73"/>
          <p:cNvSpPr>
            <a:spLocks noChangeArrowheads="1"/>
          </p:cNvSpPr>
          <p:nvPr/>
        </p:nvSpPr>
        <p:spPr bwMode="auto">
          <a:xfrm>
            <a:off x="375998" y="3121407"/>
            <a:ext cx="8534962" cy="310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algn="ctr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 de Julio 2021 – 30 de Junio 2022</a:t>
            </a:r>
          </a:p>
        </p:txBody>
      </p:sp>
    </p:spTree>
    <p:extLst>
      <p:ext uri="{BB962C8B-B14F-4D97-AF65-F5344CB8AC3E}">
        <p14:creationId xmlns:p14="http://schemas.microsoft.com/office/powerpoint/2010/main" val="15239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4325103"/>
              </p:ext>
            </p:extLst>
          </p:nvPr>
        </p:nvGraphicFramePr>
        <p:xfrm>
          <a:off x="433388" y="526256"/>
          <a:ext cx="8277224" cy="4090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85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ángulo 68">
            <a:extLst>
              <a:ext uri="{FF2B5EF4-FFF2-40B4-BE49-F238E27FC236}">
                <a16:creationId xmlns:a16="http://schemas.microsoft.com/office/drawing/2014/main" xmlns="" id="{44AFF1A4-DCF9-46BE-9A82-7489ABEDA735}"/>
              </a:ext>
            </a:extLst>
          </p:cNvPr>
          <p:cNvSpPr/>
          <p:nvPr/>
        </p:nvSpPr>
        <p:spPr>
          <a:xfrm>
            <a:off x="-1" y="885747"/>
            <a:ext cx="207755" cy="907688"/>
          </a:xfrm>
          <a:prstGeom prst="rect">
            <a:avLst/>
          </a:prstGeom>
          <a:solidFill>
            <a:srgbClr val="F9BA10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45719" tIns="45719" rIns="45719" bIns="45719" spcCol="3810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>
              <a:solidFill>
                <a:srgbClr val="000000"/>
              </a:solidFill>
              <a:latin typeface="+mn-lt"/>
              <a:sym typeface="Calibri"/>
            </a:endParaRPr>
          </a:p>
        </p:txBody>
      </p:sp>
      <p:sp>
        <p:nvSpPr>
          <p:cNvPr id="71" name="TextBox 4">
            <a:extLst>
              <a:ext uri="{FF2B5EF4-FFF2-40B4-BE49-F238E27FC236}">
                <a16:creationId xmlns:a16="http://schemas.microsoft.com/office/drawing/2014/main" xmlns="" id="{9FD30347-10D3-418D-BE0C-17A3BF38F1A7}"/>
              </a:ext>
            </a:extLst>
          </p:cNvPr>
          <p:cNvSpPr txBox="1"/>
          <p:nvPr/>
        </p:nvSpPr>
        <p:spPr>
          <a:xfrm>
            <a:off x="428625" y="1084136"/>
            <a:ext cx="8432503" cy="529569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45719" rIns="45719">
            <a:spAutoFit/>
          </a:bodyPr>
          <a:lstStyle/>
          <a:p>
            <a:pPr marL="285750" indent="-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28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Presup. Financiero de Ingresos y Egresos</a:t>
            </a:r>
            <a:endParaRPr lang="es-ES" sz="2800" b="1" dirty="0">
              <a:solidFill>
                <a:srgbClr val="00317F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0" name="Rectángulo 73"/>
          <p:cNvSpPr>
            <a:spLocks noChangeArrowheads="1"/>
          </p:cNvSpPr>
          <p:nvPr/>
        </p:nvSpPr>
        <p:spPr bwMode="auto">
          <a:xfrm>
            <a:off x="207754" y="3245444"/>
            <a:ext cx="8534962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Total de Ingresos Operativos: $ 6.733.149.545</a:t>
            </a:r>
          </a:p>
        </p:txBody>
      </p:sp>
      <p:sp>
        <p:nvSpPr>
          <p:cNvPr id="11" name="Rectángulo 73"/>
          <p:cNvSpPr>
            <a:spLocks noChangeArrowheads="1"/>
          </p:cNvSpPr>
          <p:nvPr/>
        </p:nvSpPr>
        <p:spPr bwMode="auto">
          <a:xfrm>
            <a:off x="207754" y="3657004"/>
            <a:ext cx="8534962" cy="108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Total de Egresos Operativos: $ 6.058.310.572</a:t>
            </a:r>
          </a:p>
          <a:p>
            <a:pPr marL="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endParaRPr lang="es-ES" sz="1400" b="1" dirty="0">
              <a:solidFill>
                <a:srgbClr val="00317F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endParaRPr lang="es-ES" sz="1400" b="1" dirty="0" smtClean="0">
              <a:solidFill>
                <a:srgbClr val="00317F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207754" y="2059378"/>
            <a:ext cx="8534962" cy="1085425"/>
            <a:chOff x="207754" y="2059378"/>
            <a:chExt cx="8534962" cy="1085425"/>
          </a:xfrm>
        </p:grpSpPr>
        <p:sp>
          <p:nvSpPr>
            <p:cNvPr id="6" name="Rectángulo 73"/>
            <p:cNvSpPr>
              <a:spLocks noChangeArrowheads="1"/>
            </p:cNvSpPr>
            <p:nvPr/>
          </p:nvSpPr>
          <p:spPr bwMode="auto">
            <a:xfrm>
              <a:off x="207754" y="2059378"/>
              <a:ext cx="8534962" cy="1085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defTabSz="60801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60801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60801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60801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60801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6080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6080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6080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6080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285750">
                <a:lnSpc>
                  <a:spcPct val="110000"/>
                </a:lnSpc>
                <a:spcAft>
                  <a:spcPts val="1063"/>
                </a:spcAft>
                <a:buClr>
                  <a:srgbClr val="F2B01E"/>
                </a:buClr>
                <a:buSzPct val="126000"/>
                <a:buFont typeface="Arial" panose="020B0604020202020204" pitchFamily="34" charset="0"/>
                <a:buChar char="•"/>
              </a:pPr>
              <a:r>
                <a:rPr lang="es-ES" sz="1400" b="1" dirty="0" smtClean="0">
                  <a:solidFill>
                    <a:srgbClr val="00317F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Caja:</a:t>
              </a:r>
            </a:p>
            <a:p>
              <a:pPr marL="1028700" lvl="1">
                <a:lnSpc>
                  <a:spcPct val="110000"/>
                </a:lnSpc>
                <a:spcAft>
                  <a:spcPts val="1063"/>
                </a:spcAft>
                <a:buClr>
                  <a:srgbClr val="F2B01E"/>
                </a:buClr>
                <a:buSzPct val="126000"/>
                <a:buFont typeface="Arial" panose="020B0604020202020204" pitchFamily="34" charset="0"/>
                <a:buChar char="•"/>
              </a:pPr>
              <a:r>
                <a:rPr lang="es-ES" sz="1400" b="1" dirty="0" smtClean="0">
                  <a:solidFill>
                    <a:srgbClr val="00317F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Saldo Inicial: $ 1.172.878.194</a:t>
              </a:r>
            </a:p>
            <a:p>
              <a:pPr marL="1028700" lvl="1">
                <a:lnSpc>
                  <a:spcPct val="110000"/>
                </a:lnSpc>
                <a:spcAft>
                  <a:spcPts val="1063"/>
                </a:spcAft>
                <a:buClr>
                  <a:srgbClr val="F2B01E"/>
                </a:buClr>
                <a:buSzPct val="126000"/>
                <a:buFont typeface="Arial" panose="020B0604020202020204" pitchFamily="34" charset="0"/>
                <a:buChar char="•"/>
              </a:pPr>
              <a:r>
                <a:rPr lang="es-ES" sz="1400" b="1" dirty="0" smtClean="0">
                  <a:solidFill>
                    <a:srgbClr val="00317F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Saldo Final: $ 1.454.137.489</a:t>
              </a:r>
            </a:p>
          </p:txBody>
        </p:sp>
        <p:sp>
          <p:nvSpPr>
            <p:cNvPr id="2" name="Cerrar llave 1"/>
            <p:cNvSpPr/>
            <p:nvPr/>
          </p:nvSpPr>
          <p:spPr>
            <a:xfrm>
              <a:off x="4066162" y="2393004"/>
              <a:ext cx="243191" cy="751799"/>
            </a:xfrm>
            <a:prstGeom prst="righ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" name="CuadroTexto 2"/>
            <p:cNvSpPr txBox="1"/>
            <p:nvPr/>
          </p:nvSpPr>
          <p:spPr>
            <a:xfrm>
              <a:off x="4533088" y="2548647"/>
              <a:ext cx="38229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b="1" dirty="0" smtClean="0">
                  <a:solidFill>
                    <a:schemeClr val="tx2">
                      <a:lumMod val="40000"/>
                      <a:lumOff val="60000"/>
                    </a:schemeClr>
                  </a:solidFill>
                </a:rPr>
                <a:t>Incremento:  $ 281.259.295</a:t>
              </a:r>
              <a:endParaRPr lang="es-ES" b="1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900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ángulo 68">
            <a:extLst>
              <a:ext uri="{FF2B5EF4-FFF2-40B4-BE49-F238E27FC236}">
                <a16:creationId xmlns:a16="http://schemas.microsoft.com/office/drawing/2014/main" xmlns="" id="{44AFF1A4-DCF9-46BE-9A82-7489ABEDA735}"/>
              </a:ext>
            </a:extLst>
          </p:cNvPr>
          <p:cNvSpPr/>
          <p:nvPr/>
        </p:nvSpPr>
        <p:spPr>
          <a:xfrm>
            <a:off x="-1" y="885747"/>
            <a:ext cx="207755" cy="907688"/>
          </a:xfrm>
          <a:prstGeom prst="rect">
            <a:avLst/>
          </a:prstGeom>
          <a:solidFill>
            <a:srgbClr val="F9BA10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45719" tIns="45719" rIns="45719" bIns="45719" spcCol="3810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>
              <a:solidFill>
                <a:srgbClr val="000000"/>
              </a:solidFill>
              <a:latin typeface="+mn-lt"/>
              <a:sym typeface="Calibri"/>
            </a:endParaRPr>
          </a:p>
        </p:txBody>
      </p:sp>
      <p:sp>
        <p:nvSpPr>
          <p:cNvPr id="71" name="TextBox 4">
            <a:extLst>
              <a:ext uri="{FF2B5EF4-FFF2-40B4-BE49-F238E27FC236}">
                <a16:creationId xmlns:a16="http://schemas.microsoft.com/office/drawing/2014/main" xmlns="" id="{9FD30347-10D3-418D-BE0C-17A3BF38F1A7}"/>
              </a:ext>
            </a:extLst>
          </p:cNvPr>
          <p:cNvSpPr txBox="1"/>
          <p:nvPr/>
        </p:nvSpPr>
        <p:spPr>
          <a:xfrm>
            <a:off x="428625" y="1084136"/>
            <a:ext cx="8432503" cy="529569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45719" rIns="45719">
            <a:spAutoFit/>
          </a:bodyPr>
          <a:lstStyle/>
          <a:p>
            <a:pPr marL="285750" indent="-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28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Presup. Financiero de Ingresos y Egresos</a:t>
            </a:r>
            <a:endParaRPr lang="es-ES" sz="2800" b="1" dirty="0">
              <a:solidFill>
                <a:srgbClr val="00317F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0" name="Rectángulo 73"/>
          <p:cNvSpPr>
            <a:spLocks noChangeArrowheads="1"/>
          </p:cNvSpPr>
          <p:nvPr/>
        </p:nvSpPr>
        <p:spPr bwMode="auto">
          <a:xfrm>
            <a:off x="207754" y="2136488"/>
            <a:ext cx="8534962" cy="2597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Cobro de Créditos Anteriores: $ 1.088.312.801</a:t>
            </a:r>
          </a:p>
          <a:p>
            <a:pPr marL="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Pago de Deudas Anteriores: $ 373.098.375</a:t>
            </a:r>
          </a:p>
          <a:p>
            <a:pPr marL="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Resultado Financiero +: $ 122.497.216</a:t>
            </a:r>
          </a:p>
          <a:p>
            <a:pPr marL="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Pago de Inversiones en Compra de Jugadores: $ 469.120.000 *</a:t>
            </a:r>
          </a:p>
          <a:p>
            <a:pPr marL="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Pago de Inversiones: $ 762.171.318</a:t>
            </a:r>
          </a:p>
          <a:p>
            <a:pPr marL="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endParaRPr lang="es-ES" sz="1400" b="1" dirty="0">
              <a:solidFill>
                <a:srgbClr val="00317F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 Sin ventas de jugadores</a:t>
            </a:r>
          </a:p>
        </p:txBody>
      </p:sp>
    </p:spTree>
    <p:extLst>
      <p:ext uri="{BB962C8B-B14F-4D97-AF65-F5344CB8AC3E}">
        <p14:creationId xmlns:p14="http://schemas.microsoft.com/office/powerpoint/2010/main" val="224063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ángulo 68">
            <a:extLst>
              <a:ext uri="{FF2B5EF4-FFF2-40B4-BE49-F238E27FC236}">
                <a16:creationId xmlns:a16="http://schemas.microsoft.com/office/drawing/2014/main" xmlns="" id="{44AFF1A4-DCF9-46BE-9A82-7489ABEDA735}"/>
              </a:ext>
            </a:extLst>
          </p:cNvPr>
          <p:cNvSpPr/>
          <p:nvPr/>
        </p:nvSpPr>
        <p:spPr>
          <a:xfrm>
            <a:off x="-1" y="885747"/>
            <a:ext cx="207755" cy="907688"/>
          </a:xfrm>
          <a:prstGeom prst="rect">
            <a:avLst/>
          </a:prstGeom>
          <a:solidFill>
            <a:srgbClr val="F9BA10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45719" tIns="45719" rIns="45719" bIns="45719" spcCol="3810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>
              <a:solidFill>
                <a:srgbClr val="000000"/>
              </a:solidFill>
              <a:latin typeface="+mn-lt"/>
              <a:sym typeface="Calibri"/>
            </a:endParaRPr>
          </a:p>
        </p:txBody>
      </p:sp>
      <p:sp>
        <p:nvSpPr>
          <p:cNvPr id="71" name="TextBox 4">
            <a:extLst>
              <a:ext uri="{FF2B5EF4-FFF2-40B4-BE49-F238E27FC236}">
                <a16:creationId xmlns:a16="http://schemas.microsoft.com/office/drawing/2014/main" xmlns="" id="{9FD30347-10D3-418D-BE0C-17A3BF38F1A7}"/>
              </a:ext>
            </a:extLst>
          </p:cNvPr>
          <p:cNvSpPr txBox="1"/>
          <p:nvPr/>
        </p:nvSpPr>
        <p:spPr>
          <a:xfrm>
            <a:off x="428625" y="1084136"/>
            <a:ext cx="8432503" cy="529569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45719" rIns="45719">
            <a:spAutoFit/>
          </a:bodyPr>
          <a:lstStyle/>
          <a:p>
            <a:pPr marL="285750" indent="-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28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Presupuesto de Inversiones</a:t>
            </a:r>
            <a:endParaRPr lang="es-ES" sz="2800" b="1" dirty="0">
              <a:solidFill>
                <a:srgbClr val="00317F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Rectángulo 73"/>
          <p:cNvSpPr>
            <a:spLocks noChangeArrowheads="1"/>
          </p:cNvSpPr>
          <p:nvPr/>
        </p:nvSpPr>
        <p:spPr bwMode="auto">
          <a:xfrm>
            <a:off x="207754" y="2059378"/>
            <a:ext cx="8534962" cy="2219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u="sng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Inversión total: $ 762.171.318</a:t>
            </a:r>
          </a:p>
          <a:p>
            <a:pPr marL="1028700" lvl="1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Departamento de Obras $ 593.890.000</a:t>
            </a:r>
          </a:p>
          <a:p>
            <a:pPr marL="1028700" lvl="1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Gerencia de Operaciones: $ </a:t>
            </a: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86.945.000</a:t>
            </a:r>
          </a:p>
          <a:p>
            <a:pPr marL="1028700" lvl="1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Sistemas y control de Accesos $ 54.602.346</a:t>
            </a:r>
          </a:p>
          <a:p>
            <a:pPr marL="1028700" lvl="1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Depto. Futbol: $ 19.091.973</a:t>
            </a:r>
          </a:p>
          <a:p>
            <a:pPr marL="1028700" lvl="1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Otros: $ 7.642.000</a:t>
            </a:r>
          </a:p>
        </p:txBody>
      </p:sp>
    </p:spTree>
    <p:extLst>
      <p:ext uri="{BB962C8B-B14F-4D97-AF65-F5344CB8AC3E}">
        <p14:creationId xmlns:p14="http://schemas.microsoft.com/office/powerpoint/2010/main" val="1892918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ángulo 68">
            <a:extLst>
              <a:ext uri="{FF2B5EF4-FFF2-40B4-BE49-F238E27FC236}">
                <a16:creationId xmlns:a16="http://schemas.microsoft.com/office/drawing/2014/main" xmlns="" id="{44AFF1A4-DCF9-46BE-9A82-7489ABEDA735}"/>
              </a:ext>
            </a:extLst>
          </p:cNvPr>
          <p:cNvSpPr/>
          <p:nvPr/>
        </p:nvSpPr>
        <p:spPr>
          <a:xfrm>
            <a:off x="-1" y="885747"/>
            <a:ext cx="207755" cy="907688"/>
          </a:xfrm>
          <a:prstGeom prst="rect">
            <a:avLst/>
          </a:prstGeom>
          <a:solidFill>
            <a:srgbClr val="F9BA10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45719" tIns="45719" rIns="45719" bIns="45719" spcCol="3810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>
              <a:solidFill>
                <a:srgbClr val="000000"/>
              </a:solidFill>
              <a:latin typeface="+mn-lt"/>
              <a:sym typeface="Calibri"/>
            </a:endParaRPr>
          </a:p>
        </p:txBody>
      </p:sp>
      <p:sp>
        <p:nvSpPr>
          <p:cNvPr id="71" name="TextBox 4">
            <a:extLst>
              <a:ext uri="{FF2B5EF4-FFF2-40B4-BE49-F238E27FC236}">
                <a16:creationId xmlns:a16="http://schemas.microsoft.com/office/drawing/2014/main" xmlns="" id="{9FD30347-10D3-418D-BE0C-17A3BF38F1A7}"/>
              </a:ext>
            </a:extLst>
          </p:cNvPr>
          <p:cNvSpPr txBox="1"/>
          <p:nvPr/>
        </p:nvSpPr>
        <p:spPr>
          <a:xfrm>
            <a:off x="428625" y="1084136"/>
            <a:ext cx="8432503" cy="529569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45719" rIns="45719">
            <a:spAutoFit/>
          </a:bodyPr>
          <a:lstStyle/>
          <a:p>
            <a:pPr marL="285750" indent="-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28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Presupuesto de Inversiones</a:t>
            </a:r>
            <a:endParaRPr lang="es-ES" sz="2800" b="1" dirty="0">
              <a:solidFill>
                <a:srgbClr val="00317F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Rectángulo 73"/>
          <p:cNvSpPr>
            <a:spLocks noChangeArrowheads="1"/>
          </p:cNvSpPr>
          <p:nvPr/>
        </p:nvSpPr>
        <p:spPr bwMode="auto">
          <a:xfrm>
            <a:off x="207754" y="1908074"/>
            <a:ext cx="8534962" cy="2597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Obras a realizar:</a:t>
            </a:r>
          </a:p>
          <a:p>
            <a:pPr marL="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ESTADIO:</a:t>
            </a:r>
          </a:p>
          <a:p>
            <a:pPr marL="1028700" lvl="1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Estudio Estructural de Estructura de Hormigón Armado y reparaciones</a:t>
            </a:r>
          </a:p>
          <a:p>
            <a:pPr marL="1028700" lvl="1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Remodelación de Vestuario Local</a:t>
            </a:r>
          </a:p>
          <a:p>
            <a:pPr marL="1028700" lvl="1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Incorporación de palcos en sector L</a:t>
            </a:r>
          </a:p>
          <a:p>
            <a:pPr marL="1028700" lvl="1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Actualización del Hall de Brandsen</a:t>
            </a:r>
          </a:p>
          <a:p>
            <a:pPr marL="1028700" lvl="1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Pasillo Xeneize bajo la Platea Baja</a:t>
            </a:r>
          </a:p>
        </p:txBody>
      </p:sp>
    </p:spTree>
    <p:extLst>
      <p:ext uri="{BB962C8B-B14F-4D97-AF65-F5344CB8AC3E}">
        <p14:creationId xmlns:p14="http://schemas.microsoft.com/office/powerpoint/2010/main" val="390181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ángulo 68">
            <a:extLst>
              <a:ext uri="{FF2B5EF4-FFF2-40B4-BE49-F238E27FC236}">
                <a16:creationId xmlns:a16="http://schemas.microsoft.com/office/drawing/2014/main" xmlns="" id="{44AFF1A4-DCF9-46BE-9A82-7489ABEDA735}"/>
              </a:ext>
            </a:extLst>
          </p:cNvPr>
          <p:cNvSpPr/>
          <p:nvPr/>
        </p:nvSpPr>
        <p:spPr>
          <a:xfrm>
            <a:off x="-1" y="885747"/>
            <a:ext cx="207755" cy="907688"/>
          </a:xfrm>
          <a:prstGeom prst="rect">
            <a:avLst/>
          </a:prstGeom>
          <a:solidFill>
            <a:srgbClr val="F9BA10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45719" tIns="45719" rIns="45719" bIns="45719" spcCol="3810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>
              <a:solidFill>
                <a:srgbClr val="000000"/>
              </a:solidFill>
              <a:latin typeface="+mn-lt"/>
              <a:sym typeface="Calibri"/>
            </a:endParaRPr>
          </a:p>
        </p:txBody>
      </p:sp>
      <p:sp>
        <p:nvSpPr>
          <p:cNvPr id="71" name="TextBox 4">
            <a:extLst>
              <a:ext uri="{FF2B5EF4-FFF2-40B4-BE49-F238E27FC236}">
                <a16:creationId xmlns:a16="http://schemas.microsoft.com/office/drawing/2014/main" xmlns="" id="{9FD30347-10D3-418D-BE0C-17A3BF38F1A7}"/>
              </a:ext>
            </a:extLst>
          </p:cNvPr>
          <p:cNvSpPr txBox="1"/>
          <p:nvPr/>
        </p:nvSpPr>
        <p:spPr>
          <a:xfrm>
            <a:off x="428625" y="1084136"/>
            <a:ext cx="8432503" cy="529569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45719" rIns="45719">
            <a:spAutoFit/>
          </a:bodyPr>
          <a:lstStyle/>
          <a:p>
            <a:pPr marL="285750" indent="-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28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Presupuesto de Inversiones</a:t>
            </a:r>
            <a:endParaRPr lang="es-ES" sz="2800" b="1" dirty="0">
              <a:solidFill>
                <a:srgbClr val="00317F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Rectángulo 73"/>
          <p:cNvSpPr>
            <a:spLocks noChangeArrowheads="1"/>
          </p:cNvSpPr>
          <p:nvPr/>
        </p:nvSpPr>
        <p:spPr bwMode="auto">
          <a:xfrm>
            <a:off x="207754" y="1908074"/>
            <a:ext cx="8534962" cy="2201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CASA AMARILLA:</a:t>
            </a:r>
          </a:p>
          <a:p>
            <a:pPr marL="1028700" lvl="1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Ampliación Dormis en Casa Amarilla</a:t>
            </a:r>
          </a:p>
          <a:p>
            <a:pPr marL="1028700" lvl="1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Cancha de Bochas en Casa Amarilla</a:t>
            </a:r>
          </a:p>
          <a:p>
            <a:pPr marL="1028700" lvl="1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Remodelación de Vestuarios en Casa Amarilla</a:t>
            </a:r>
          </a:p>
          <a:p>
            <a:pPr marL="1028700" lvl="1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endParaRPr lang="es-ES" sz="1400" b="1" dirty="0">
              <a:solidFill>
                <a:srgbClr val="00317F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028700" lvl="1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endParaRPr lang="es-ES" sz="1400" b="1" dirty="0" smtClean="0">
              <a:solidFill>
                <a:srgbClr val="00317F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614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 algn="ctr">
              <a:buNone/>
            </a:pPr>
            <a:r>
              <a:rPr lang="es-ES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MUCHAS GRACIAS</a:t>
            </a:r>
            <a:endParaRPr lang="es-ES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88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ángulo 68">
            <a:extLst>
              <a:ext uri="{FF2B5EF4-FFF2-40B4-BE49-F238E27FC236}">
                <a16:creationId xmlns:a16="http://schemas.microsoft.com/office/drawing/2014/main" xmlns="" id="{44AFF1A4-DCF9-46BE-9A82-7489ABEDA735}"/>
              </a:ext>
            </a:extLst>
          </p:cNvPr>
          <p:cNvSpPr/>
          <p:nvPr/>
        </p:nvSpPr>
        <p:spPr>
          <a:xfrm>
            <a:off x="-1" y="885747"/>
            <a:ext cx="207755" cy="907688"/>
          </a:xfrm>
          <a:prstGeom prst="rect">
            <a:avLst/>
          </a:prstGeom>
          <a:solidFill>
            <a:srgbClr val="F9BA10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45719" tIns="45719" rIns="45719" bIns="45719" spcCol="3810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>
              <a:solidFill>
                <a:srgbClr val="000000"/>
              </a:solidFill>
              <a:latin typeface="+mn-lt"/>
              <a:sym typeface="Calibri"/>
            </a:endParaRPr>
          </a:p>
        </p:txBody>
      </p:sp>
      <p:sp>
        <p:nvSpPr>
          <p:cNvPr id="71" name="TextBox 4">
            <a:extLst>
              <a:ext uri="{FF2B5EF4-FFF2-40B4-BE49-F238E27FC236}">
                <a16:creationId xmlns:a16="http://schemas.microsoft.com/office/drawing/2014/main" xmlns="" id="{9FD30347-10D3-418D-BE0C-17A3BF38F1A7}"/>
              </a:ext>
            </a:extLst>
          </p:cNvPr>
          <p:cNvSpPr txBox="1"/>
          <p:nvPr/>
        </p:nvSpPr>
        <p:spPr>
          <a:xfrm>
            <a:off x="428625" y="1084136"/>
            <a:ext cx="8432503" cy="529569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45719" rIns="45719">
            <a:spAutoFit/>
          </a:bodyPr>
          <a:lstStyle/>
          <a:p>
            <a:pPr marL="285750" indent="-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2800" b="1" dirty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Premisas para la confección del presupuesto.</a:t>
            </a:r>
          </a:p>
        </p:txBody>
      </p:sp>
      <p:sp>
        <p:nvSpPr>
          <p:cNvPr id="9" name="Rectángulo 73"/>
          <p:cNvSpPr>
            <a:spLocks noChangeArrowheads="1"/>
          </p:cNvSpPr>
          <p:nvPr/>
        </p:nvSpPr>
        <p:spPr bwMode="auto">
          <a:xfrm>
            <a:off x="207754" y="2058289"/>
            <a:ext cx="8534962" cy="2219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Tipo de Cambio: Julio 21: $103,66; Junio 22: $136,01</a:t>
            </a:r>
          </a:p>
          <a:p>
            <a:pPr marL="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</a:pPr>
            <a:endParaRPr lang="es-ES" sz="1400" b="1" dirty="0" smtClean="0">
              <a:solidFill>
                <a:srgbClr val="00317F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Inflación del período: 40 %</a:t>
            </a:r>
          </a:p>
          <a:p>
            <a:pPr marL="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</a:pPr>
            <a:endParaRPr lang="es-ES" sz="1400" b="1" dirty="0" smtClean="0">
              <a:solidFill>
                <a:srgbClr val="00317F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Aumento Salarial: 30% en 3 cuotas de 10% (AGOSTO 21 – ENERO 22 – ABRIL 22)</a:t>
            </a:r>
          </a:p>
          <a:p>
            <a:pPr marL="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endParaRPr lang="es-ES" sz="1400" b="1" dirty="0">
              <a:solidFill>
                <a:srgbClr val="00317F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636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ángulo 68">
            <a:extLst>
              <a:ext uri="{FF2B5EF4-FFF2-40B4-BE49-F238E27FC236}">
                <a16:creationId xmlns:a16="http://schemas.microsoft.com/office/drawing/2014/main" xmlns="" id="{44AFF1A4-DCF9-46BE-9A82-7489ABEDA735}"/>
              </a:ext>
            </a:extLst>
          </p:cNvPr>
          <p:cNvSpPr/>
          <p:nvPr/>
        </p:nvSpPr>
        <p:spPr>
          <a:xfrm>
            <a:off x="-1" y="885747"/>
            <a:ext cx="207755" cy="907688"/>
          </a:xfrm>
          <a:prstGeom prst="rect">
            <a:avLst/>
          </a:prstGeom>
          <a:solidFill>
            <a:srgbClr val="F9BA10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45719" tIns="45719" rIns="45719" bIns="45719" spcCol="3810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>
              <a:solidFill>
                <a:srgbClr val="000000"/>
              </a:solidFill>
              <a:latin typeface="+mn-lt"/>
              <a:sym typeface="Calibri"/>
            </a:endParaRPr>
          </a:p>
        </p:txBody>
      </p:sp>
      <p:sp>
        <p:nvSpPr>
          <p:cNvPr id="71" name="TextBox 4">
            <a:extLst>
              <a:ext uri="{FF2B5EF4-FFF2-40B4-BE49-F238E27FC236}">
                <a16:creationId xmlns:a16="http://schemas.microsoft.com/office/drawing/2014/main" xmlns="" id="{9FD30347-10D3-418D-BE0C-17A3BF38F1A7}"/>
              </a:ext>
            </a:extLst>
          </p:cNvPr>
          <p:cNvSpPr txBox="1"/>
          <p:nvPr/>
        </p:nvSpPr>
        <p:spPr>
          <a:xfrm>
            <a:off x="428625" y="1084136"/>
            <a:ext cx="8432503" cy="529569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45719" rIns="45719">
            <a:spAutoFit/>
          </a:bodyPr>
          <a:lstStyle/>
          <a:p>
            <a:pPr marL="285750" indent="-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2800" b="1" dirty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Premisas para la confección del presupuesto.</a:t>
            </a:r>
          </a:p>
        </p:txBody>
      </p:sp>
      <p:sp>
        <p:nvSpPr>
          <p:cNvPr id="6" name="Rectángulo 73"/>
          <p:cNvSpPr>
            <a:spLocks noChangeArrowheads="1"/>
          </p:cNvSpPr>
          <p:nvPr/>
        </p:nvSpPr>
        <p:spPr bwMode="auto">
          <a:xfrm>
            <a:off x="207754" y="1897821"/>
            <a:ext cx="8534962" cy="2078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Cantidad de Socios al momento de confección del presupuesto (Abril 2021). Se mantiene durante todo el ejercicio.</a:t>
            </a:r>
          </a:p>
          <a:p>
            <a:pPr marL="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endParaRPr lang="es-ES" sz="1400" b="1" dirty="0">
              <a:solidFill>
                <a:srgbClr val="00317F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Aumento de Cuota Social:</a:t>
            </a:r>
          </a:p>
          <a:p>
            <a:pPr marL="1028700" lvl="1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ENERO 2022: 25%</a:t>
            </a:r>
          </a:p>
          <a:p>
            <a:pPr marL="1028700" lvl="1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ABRIL 2022: 20%</a:t>
            </a:r>
          </a:p>
        </p:txBody>
      </p:sp>
    </p:spTree>
    <p:extLst>
      <p:ext uri="{BB962C8B-B14F-4D97-AF65-F5344CB8AC3E}">
        <p14:creationId xmlns:p14="http://schemas.microsoft.com/office/powerpoint/2010/main" val="1930097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>
            <a:extLst>
              <a:ext uri="{FF2B5EF4-FFF2-40B4-BE49-F238E27FC236}">
                <a16:creationId xmlns:a16="http://schemas.microsoft.com/office/drawing/2014/main" xmlns="" id="{9FD30347-10D3-418D-BE0C-17A3BF38F1A7}"/>
              </a:ext>
            </a:extLst>
          </p:cNvPr>
          <p:cNvSpPr txBox="1"/>
          <p:nvPr/>
        </p:nvSpPr>
        <p:spPr>
          <a:xfrm>
            <a:off x="428625" y="1084136"/>
            <a:ext cx="8432503" cy="529569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45719" rIns="45719">
            <a:spAutoFit/>
          </a:bodyPr>
          <a:lstStyle/>
          <a:p>
            <a:pPr marL="285750" indent="-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2800" b="1" dirty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Premisas para la confección del presupuesto.</a:t>
            </a:r>
          </a:p>
        </p:txBody>
      </p:sp>
      <p:sp>
        <p:nvSpPr>
          <p:cNvPr id="5" name="Rectángulo 73"/>
          <p:cNvSpPr>
            <a:spLocks noChangeArrowheads="1"/>
          </p:cNvSpPr>
          <p:nvPr/>
        </p:nvSpPr>
        <p:spPr bwMode="auto">
          <a:xfrm>
            <a:off x="207754" y="1897821"/>
            <a:ext cx="8534962" cy="1841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Abonos a Palcos y Plateas</a:t>
            </a:r>
          </a:p>
          <a:p>
            <a:pPr marL="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endParaRPr lang="es-ES" sz="1400" b="1" dirty="0">
              <a:solidFill>
                <a:srgbClr val="00317F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028700" lvl="1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Renovaciones suspendidas durante 2021</a:t>
            </a:r>
          </a:p>
          <a:p>
            <a:pPr marL="1028700" lvl="1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 Enero de 2022, 40% de incremento respecto a Enero de 2020.</a:t>
            </a:r>
          </a:p>
          <a:p>
            <a:pPr marL="1028700" lvl="1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partir de allí 2% de incremento mensual</a:t>
            </a:r>
          </a:p>
        </p:txBody>
      </p:sp>
    </p:spTree>
    <p:extLst>
      <p:ext uri="{BB962C8B-B14F-4D97-AF65-F5344CB8AC3E}">
        <p14:creationId xmlns:p14="http://schemas.microsoft.com/office/powerpoint/2010/main" val="3418169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ángulo 68">
            <a:extLst>
              <a:ext uri="{FF2B5EF4-FFF2-40B4-BE49-F238E27FC236}">
                <a16:creationId xmlns:a16="http://schemas.microsoft.com/office/drawing/2014/main" xmlns="" id="{44AFF1A4-DCF9-46BE-9A82-7489ABEDA735}"/>
              </a:ext>
            </a:extLst>
          </p:cNvPr>
          <p:cNvSpPr/>
          <p:nvPr/>
        </p:nvSpPr>
        <p:spPr>
          <a:xfrm>
            <a:off x="-1" y="885747"/>
            <a:ext cx="207755" cy="907688"/>
          </a:xfrm>
          <a:prstGeom prst="rect">
            <a:avLst/>
          </a:prstGeom>
          <a:solidFill>
            <a:srgbClr val="F9BA10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45719" tIns="45719" rIns="45719" bIns="45719" spcCol="3810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>
              <a:solidFill>
                <a:srgbClr val="000000"/>
              </a:solidFill>
              <a:latin typeface="+mn-lt"/>
              <a:sym typeface="Calibri"/>
            </a:endParaRPr>
          </a:p>
        </p:txBody>
      </p:sp>
      <p:sp>
        <p:nvSpPr>
          <p:cNvPr id="71" name="TextBox 4">
            <a:extLst>
              <a:ext uri="{FF2B5EF4-FFF2-40B4-BE49-F238E27FC236}">
                <a16:creationId xmlns:a16="http://schemas.microsoft.com/office/drawing/2014/main" xmlns="" id="{9FD30347-10D3-418D-BE0C-17A3BF38F1A7}"/>
              </a:ext>
            </a:extLst>
          </p:cNvPr>
          <p:cNvSpPr txBox="1"/>
          <p:nvPr/>
        </p:nvSpPr>
        <p:spPr>
          <a:xfrm>
            <a:off x="428625" y="1084136"/>
            <a:ext cx="8432503" cy="529569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45719" rIns="45719">
            <a:spAutoFit/>
          </a:bodyPr>
          <a:lstStyle/>
          <a:p>
            <a:pPr marL="285750" indent="-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2800" b="1" dirty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Premisas para la confección del presupuesto.</a:t>
            </a:r>
          </a:p>
        </p:txBody>
      </p:sp>
      <p:grpSp>
        <p:nvGrpSpPr>
          <p:cNvPr id="2" name="Grupo 1"/>
          <p:cNvGrpSpPr/>
          <p:nvPr/>
        </p:nvGrpSpPr>
        <p:grpSpPr>
          <a:xfrm>
            <a:off x="207754" y="1897821"/>
            <a:ext cx="8534962" cy="2639515"/>
            <a:chOff x="207754" y="1897821"/>
            <a:chExt cx="8534962" cy="2639515"/>
          </a:xfrm>
        </p:grpSpPr>
        <p:sp>
          <p:nvSpPr>
            <p:cNvPr id="6" name="Rectángulo 73"/>
            <p:cNvSpPr>
              <a:spLocks noChangeArrowheads="1"/>
            </p:cNvSpPr>
            <p:nvPr/>
          </p:nvSpPr>
          <p:spPr bwMode="auto">
            <a:xfrm>
              <a:off x="207754" y="1897821"/>
              <a:ext cx="8534962" cy="3109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defTabSz="60801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60801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60801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60801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60801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6080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6080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6080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6080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285750">
                <a:lnSpc>
                  <a:spcPct val="110000"/>
                </a:lnSpc>
                <a:spcAft>
                  <a:spcPts val="1063"/>
                </a:spcAft>
                <a:buClr>
                  <a:srgbClr val="F2B01E"/>
                </a:buClr>
                <a:buSzPct val="126000"/>
                <a:buFont typeface="Arial" panose="020B0604020202020204" pitchFamily="34" charset="0"/>
                <a:buChar char="•"/>
              </a:pPr>
              <a:r>
                <a:rPr lang="es-ES" sz="1400" b="1" dirty="0" smtClean="0">
                  <a:solidFill>
                    <a:srgbClr val="00317F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Se contempla asistencia del publico a partir de Enero 2022.</a:t>
              </a:r>
            </a:p>
          </p:txBody>
        </p:sp>
        <p:sp>
          <p:nvSpPr>
            <p:cNvPr id="8" name="Rectángulo 73"/>
            <p:cNvSpPr>
              <a:spLocks noChangeArrowheads="1"/>
            </p:cNvSpPr>
            <p:nvPr/>
          </p:nvSpPr>
          <p:spPr bwMode="auto">
            <a:xfrm>
              <a:off x="207754" y="2464317"/>
              <a:ext cx="8534962" cy="1085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defTabSz="60801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60801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60801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60801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60801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6080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6080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6080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6080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285750">
                <a:lnSpc>
                  <a:spcPct val="110000"/>
                </a:lnSpc>
                <a:spcAft>
                  <a:spcPts val="1063"/>
                </a:spcAft>
                <a:buClr>
                  <a:srgbClr val="F2B01E"/>
                </a:buClr>
                <a:buSzPct val="126000"/>
                <a:buFont typeface="Arial" panose="020B0604020202020204" pitchFamily="34" charset="0"/>
                <a:buChar char="•"/>
              </a:pPr>
              <a:r>
                <a:rPr lang="es-ES" sz="1400" b="1" dirty="0" smtClean="0">
                  <a:solidFill>
                    <a:srgbClr val="00317F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Copa Libertadores: </a:t>
              </a:r>
            </a:p>
            <a:p>
              <a:pPr marL="1028700" lvl="1">
                <a:lnSpc>
                  <a:spcPct val="110000"/>
                </a:lnSpc>
                <a:spcAft>
                  <a:spcPts val="1063"/>
                </a:spcAft>
                <a:buClr>
                  <a:srgbClr val="F2B01E"/>
                </a:buClr>
                <a:buSzPct val="126000"/>
                <a:buFont typeface="Arial" panose="020B0604020202020204" pitchFamily="34" charset="0"/>
                <a:buChar char="•"/>
              </a:pPr>
              <a:r>
                <a:rPr lang="es-ES" sz="1400" b="1" dirty="0" smtClean="0">
                  <a:solidFill>
                    <a:srgbClr val="00317F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Edición 2021: Hasta Cuartos de Final.</a:t>
              </a:r>
            </a:p>
            <a:p>
              <a:pPr marL="1028700" lvl="1">
                <a:lnSpc>
                  <a:spcPct val="110000"/>
                </a:lnSpc>
                <a:spcAft>
                  <a:spcPts val="1063"/>
                </a:spcAft>
                <a:buClr>
                  <a:srgbClr val="F2B01E"/>
                </a:buClr>
                <a:buSzPct val="126000"/>
                <a:buFont typeface="Arial" panose="020B0604020202020204" pitchFamily="34" charset="0"/>
                <a:buChar char="•"/>
              </a:pPr>
              <a:r>
                <a:rPr lang="es-ES" sz="1400" b="1" dirty="0">
                  <a:solidFill>
                    <a:srgbClr val="00317F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Edición </a:t>
              </a:r>
              <a:r>
                <a:rPr lang="es-ES" sz="1400" b="1" dirty="0" smtClean="0">
                  <a:solidFill>
                    <a:srgbClr val="00317F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2022: Zona de Grupos. </a:t>
              </a:r>
            </a:p>
          </p:txBody>
        </p:sp>
        <p:sp>
          <p:nvSpPr>
            <p:cNvPr id="9" name="Rectángulo 73"/>
            <p:cNvSpPr>
              <a:spLocks noChangeArrowheads="1"/>
            </p:cNvSpPr>
            <p:nvPr/>
          </p:nvSpPr>
          <p:spPr bwMode="auto">
            <a:xfrm>
              <a:off x="207754" y="3848365"/>
              <a:ext cx="8534962" cy="6889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defTabSz="60801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60801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60801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60801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608013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6080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6080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6080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6080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285750">
                <a:lnSpc>
                  <a:spcPct val="110000"/>
                </a:lnSpc>
                <a:spcAft>
                  <a:spcPts val="1063"/>
                </a:spcAft>
                <a:buClr>
                  <a:srgbClr val="F2B01E"/>
                </a:buClr>
                <a:buSzPct val="126000"/>
                <a:buFont typeface="Arial" panose="020B0604020202020204" pitchFamily="34" charset="0"/>
                <a:buChar char="•"/>
              </a:pPr>
              <a:r>
                <a:rPr lang="es-ES" sz="1400" b="1" dirty="0" smtClean="0">
                  <a:solidFill>
                    <a:srgbClr val="00317F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Copa Argentina: Cuartos de Final de la edición actual y 3 partidos de la siguiente.</a:t>
              </a:r>
            </a:p>
            <a:p>
              <a:pPr marL="285750">
                <a:lnSpc>
                  <a:spcPct val="110000"/>
                </a:lnSpc>
                <a:spcAft>
                  <a:spcPts val="1063"/>
                </a:spcAft>
                <a:buClr>
                  <a:srgbClr val="F2B01E"/>
                </a:buClr>
                <a:buSzPct val="126000"/>
                <a:buFont typeface="Arial" panose="020B0604020202020204" pitchFamily="34" charset="0"/>
                <a:buChar char="•"/>
              </a:pPr>
              <a:r>
                <a:rPr lang="es-ES" sz="1400" b="1" dirty="0" smtClean="0">
                  <a:solidFill>
                    <a:srgbClr val="00317F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Amistosos: 2 partidos en cada una de las pretemporadas.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27304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ángulo 68">
            <a:extLst>
              <a:ext uri="{FF2B5EF4-FFF2-40B4-BE49-F238E27FC236}">
                <a16:creationId xmlns:a16="http://schemas.microsoft.com/office/drawing/2014/main" xmlns="" id="{44AFF1A4-DCF9-46BE-9A82-7489ABEDA735}"/>
              </a:ext>
            </a:extLst>
          </p:cNvPr>
          <p:cNvSpPr/>
          <p:nvPr/>
        </p:nvSpPr>
        <p:spPr>
          <a:xfrm>
            <a:off x="-1" y="885747"/>
            <a:ext cx="207755" cy="907688"/>
          </a:xfrm>
          <a:prstGeom prst="rect">
            <a:avLst/>
          </a:prstGeom>
          <a:solidFill>
            <a:srgbClr val="F9BA10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45719" tIns="45719" rIns="45719" bIns="45719" spcCol="3810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>
              <a:solidFill>
                <a:srgbClr val="000000"/>
              </a:solidFill>
              <a:latin typeface="+mn-lt"/>
              <a:sym typeface="Calibri"/>
            </a:endParaRPr>
          </a:p>
        </p:txBody>
      </p:sp>
      <p:sp>
        <p:nvSpPr>
          <p:cNvPr id="71" name="TextBox 4">
            <a:extLst>
              <a:ext uri="{FF2B5EF4-FFF2-40B4-BE49-F238E27FC236}">
                <a16:creationId xmlns:a16="http://schemas.microsoft.com/office/drawing/2014/main" xmlns="" id="{9FD30347-10D3-418D-BE0C-17A3BF38F1A7}"/>
              </a:ext>
            </a:extLst>
          </p:cNvPr>
          <p:cNvSpPr txBox="1"/>
          <p:nvPr/>
        </p:nvSpPr>
        <p:spPr>
          <a:xfrm>
            <a:off x="428625" y="1084136"/>
            <a:ext cx="8432503" cy="566309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45719" rIns="45719">
            <a:spAutoFit/>
          </a:bodyPr>
          <a:lstStyle/>
          <a:p>
            <a:pPr marL="285750" indent="-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28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Presup. Económico de Ingresos y Egresos</a:t>
            </a:r>
            <a:endParaRPr lang="es-ES" sz="2800" b="1" dirty="0">
              <a:solidFill>
                <a:srgbClr val="00317F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Rectángulo 73"/>
          <p:cNvSpPr>
            <a:spLocks noChangeArrowheads="1"/>
          </p:cNvSpPr>
          <p:nvPr/>
        </p:nvSpPr>
        <p:spPr bwMode="auto">
          <a:xfrm>
            <a:off x="207754" y="2179498"/>
            <a:ext cx="8534962" cy="310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Ingresos Operativos: $ 7.159.253.446 </a:t>
            </a:r>
          </a:p>
        </p:txBody>
      </p:sp>
      <p:sp>
        <p:nvSpPr>
          <p:cNvPr id="7" name="Rectángulo 73"/>
          <p:cNvSpPr>
            <a:spLocks noChangeArrowheads="1"/>
          </p:cNvSpPr>
          <p:nvPr/>
        </p:nvSpPr>
        <p:spPr bwMode="auto">
          <a:xfrm>
            <a:off x="207754" y="2607868"/>
            <a:ext cx="8534962" cy="310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Egresos Operativos: $ 7.157.494.324</a:t>
            </a:r>
          </a:p>
        </p:txBody>
      </p:sp>
      <p:sp>
        <p:nvSpPr>
          <p:cNvPr id="9" name="Rectángulo 73"/>
          <p:cNvSpPr>
            <a:spLocks noChangeArrowheads="1"/>
          </p:cNvSpPr>
          <p:nvPr/>
        </p:nvSpPr>
        <p:spPr bwMode="auto">
          <a:xfrm>
            <a:off x="207754" y="3037872"/>
            <a:ext cx="8534962" cy="310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Resultado Operativo: SUPERAVIT $ 1.759.122 </a:t>
            </a:r>
          </a:p>
        </p:txBody>
      </p:sp>
      <p:sp>
        <p:nvSpPr>
          <p:cNvPr id="11" name="Rectángulo 73"/>
          <p:cNvSpPr>
            <a:spLocks noChangeArrowheads="1"/>
          </p:cNvSpPr>
          <p:nvPr/>
        </p:nvSpPr>
        <p:spPr bwMode="auto">
          <a:xfrm>
            <a:off x="207754" y="3412099"/>
            <a:ext cx="8534962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Resultado Financiero: $ 122.497.216</a:t>
            </a:r>
          </a:p>
        </p:txBody>
      </p:sp>
      <p:sp>
        <p:nvSpPr>
          <p:cNvPr id="12" name="Rectángulo 73"/>
          <p:cNvSpPr>
            <a:spLocks noChangeArrowheads="1"/>
          </p:cNvSpPr>
          <p:nvPr/>
        </p:nvSpPr>
        <p:spPr bwMode="auto">
          <a:xfrm>
            <a:off x="207754" y="3797363"/>
            <a:ext cx="8534962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>
              <a:lnSpc>
                <a:spcPct val="110000"/>
              </a:lnSpc>
              <a:spcAft>
                <a:spcPts val="1063"/>
              </a:spcAft>
              <a:buClr>
                <a:srgbClr val="F2B01E"/>
              </a:buClr>
              <a:buSzPct val="126000"/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00317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Resultado Final Económico: SUPERAVIT $ 124.256.338</a:t>
            </a:r>
          </a:p>
        </p:txBody>
      </p:sp>
    </p:spTree>
    <p:extLst>
      <p:ext uri="{BB962C8B-B14F-4D97-AF65-F5344CB8AC3E}">
        <p14:creationId xmlns:p14="http://schemas.microsoft.com/office/powerpoint/2010/main" val="396666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68" y="813866"/>
            <a:ext cx="5810250" cy="399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597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2553536"/>
              </p:ext>
            </p:extLst>
          </p:nvPr>
        </p:nvGraphicFramePr>
        <p:xfrm>
          <a:off x="647700" y="545305"/>
          <a:ext cx="7848600" cy="40528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693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18" y="700797"/>
            <a:ext cx="5745196" cy="4191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948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8B69BB655C2B47AED683D16E50F03C" ma:contentTypeVersion="10" ma:contentTypeDescription="Create a new document." ma:contentTypeScope="" ma:versionID="32f08a1213d22c3105d7b874225e2307">
  <xsd:schema xmlns:xsd="http://www.w3.org/2001/XMLSchema" xmlns:xs="http://www.w3.org/2001/XMLSchema" xmlns:p="http://schemas.microsoft.com/office/2006/metadata/properties" xmlns:ns3="fc9cf8a8-80d4-455b-9b59-33149b1974e4" xmlns:ns4="c81a3934-c8c1-4e18-a8d3-cffe6c4dc011" targetNamespace="http://schemas.microsoft.com/office/2006/metadata/properties" ma:root="true" ma:fieldsID="f342d33a0e15ebe4114f221c0797c70a" ns3:_="" ns4:_="">
    <xsd:import namespace="fc9cf8a8-80d4-455b-9b59-33149b1974e4"/>
    <xsd:import namespace="c81a3934-c8c1-4e18-a8d3-cffe6c4dc01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cf8a8-80d4-455b-9b59-33149b1974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1a3934-c8c1-4e18-a8d3-cffe6c4dc01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A3362C-5AF3-4D2F-9486-574A619EC5F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4D0E38-6EC5-4409-977C-DCB9164C54C5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c81a3934-c8c1-4e18-a8d3-cffe6c4dc011"/>
    <ds:schemaRef ds:uri="http://purl.org/dc/terms/"/>
    <ds:schemaRef ds:uri="fc9cf8a8-80d4-455b-9b59-33149b1974e4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B4AD31E-B548-443E-AB11-22F2A8EC74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9cf8a8-80d4-455b-9b59-33149b1974e4"/>
    <ds:schemaRef ds:uri="c81a3934-c8c1-4e18-a8d3-cffe6c4dc0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5215</TotalTime>
  <Words>442</Words>
  <Application>Microsoft Office PowerPoint</Application>
  <PresentationFormat>Presentación en pantalla (16:9)</PresentationFormat>
  <Paragraphs>83</Paragraphs>
  <Slides>16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Arial</vt:lpstr>
      <vt:lpstr>Calibri</vt:lpstr>
      <vt:lpstr>Helvetica</vt:lpstr>
      <vt:lpstr>Times New Roman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.... /.....</dc:creator>
  <cp:lastModifiedBy>Cuenta Microsoft</cp:lastModifiedBy>
  <cp:revision>238</cp:revision>
  <dcterms:created xsi:type="dcterms:W3CDTF">2017-05-11T14:30:18Z</dcterms:created>
  <dcterms:modified xsi:type="dcterms:W3CDTF">2021-06-12T23:29:15Z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0x010100808B69BB655C2B47AED683D16E50F03C</vt:lpwstr>
  </property>
</Properties>
</file>