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9" r:id="rId3"/>
    <p:sldId id="280" r:id="rId4"/>
    <p:sldId id="282" r:id="rId5"/>
    <p:sldId id="259" r:id="rId6"/>
    <p:sldId id="270" r:id="rId7"/>
    <p:sldId id="271" r:id="rId8"/>
    <p:sldId id="283" r:id="rId9"/>
    <p:sldId id="273" r:id="rId10"/>
    <p:sldId id="275" r:id="rId11"/>
    <p:sldId id="277" r:id="rId12"/>
    <p:sldId id="278" r:id="rId13"/>
    <p:sldId id="267" r:id="rId14"/>
  </p:sldIdLst>
  <p:sldSz cx="12192000" cy="6858000"/>
  <p:notesSz cx="7010400" cy="9296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 marL="0" algn="ctr" defTabSz="914400" rtl="0" eaLnBrk="1" latinLnBrk="0" hangingPunct="1">
              <a:defRPr lang="es-AR" sz="4400" b="1" i="0" u="none" strike="noStrike" kern="1200" baseline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pPr>
            <a:r>
              <a:rPr lang="es-AR" sz="2800" b="1" i="0" u="none" strike="noStrike" kern="1200" baseline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PRIMERA VISTA DEL RESULTADO DEL BALANCE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SUPERAVIT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RESULTADO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407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2"/>
          <c:dPt>
            <c:idx val="1"/>
            <c:spPr>
              <a:solidFill>
                <a:srgbClr val="FFFF00"/>
              </a:solidFill>
            </c:spPr>
          </c:dPt>
          <c:cat>
            <c:strRef>
              <c:f>Hoja1!$A$2:$A$3</c:f>
              <c:strCache>
                <c:ptCount val="2"/>
                <c:pt idx="0">
                  <c:v>VENTA JUGADORES</c:v>
                </c:pt>
                <c:pt idx="1">
                  <c:v>SUPERAVIT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435</c:v>
                </c:pt>
                <c:pt idx="1">
                  <c:v>408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 sz="4400" b="1" i="0" u="none" strike="noStrike" kern="1200" baseline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REULTADO OPERATIVO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10"/>
          <c:dPt>
            <c:idx val="1"/>
            <c:spPr>
              <a:solidFill>
                <a:srgbClr val="FFFF00"/>
              </a:solidFill>
            </c:spPr>
          </c:dPt>
          <c:cat>
            <c:strRef>
              <c:f>Hoja1!$A$2:$A$3</c:f>
              <c:strCache>
                <c:ptCount val="2"/>
                <c:pt idx="0">
                  <c:v>INGRESOS</c:v>
                </c:pt>
                <c:pt idx="1">
                  <c:v>EGRESOS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1363</c:v>
                </c:pt>
                <c:pt idx="1">
                  <c:v>1390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A8BF33-C0BA-4C68-A86F-88E4E1DA888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4805EDD6-1C94-4FC6-BFCE-5C3F942E8B99}" type="pres">
      <dgm:prSet presAssocID="{38A8BF33-C0BA-4C68-A86F-88E4E1DA8880}" presName="Name0" presStyleCnt="0">
        <dgm:presLayoutVars>
          <dgm:dir/>
          <dgm:animLvl val="lvl"/>
          <dgm:resizeHandles val="exact"/>
        </dgm:presLayoutVars>
      </dgm:prSet>
      <dgm:spPr/>
    </dgm:pt>
    <dgm:pt modelId="{93A71CBB-5425-4629-97F5-115A4114FE40}" type="pres">
      <dgm:prSet presAssocID="{38A8BF33-C0BA-4C68-A86F-88E4E1DA8880}" presName="dummy" presStyleCnt="0"/>
      <dgm:spPr/>
    </dgm:pt>
    <dgm:pt modelId="{461DDCCC-A7B4-49DE-9A11-C86EB3B11440}" type="pres">
      <dgm:prSet presAssocID="{38A8BF33-C0BA-4C68-A86F-88E4E1DA8880}" presName="linH" presStyleCnt="0"/>
      <dgm:spPr/>
    </dgm:pt>
    <dgm:pt modelId="{88BADFBE-1F12-4110-865D-EC869BA5B9F3}" type="pres">
      <dgm:prSet presAssocID="{38A8BF33-C0BA-4C68-A86F-88E4E1DA8880}" presName="padding1" presStyleCnt="0"/>
      <dgm:spPr/>
    </dgm:pt>
    <dgm:pt modelId="{F692B0F2-0320-4C8B-A68A-94795E484903}" type="pres">
      <dgm:prSet presAssocID="{38A8BF33-C0BA-4C68-A86F-88E4E1DA8880}" presName="padding2" presStyleCnt="0"/>
      <dgm:spPr/>
    </dgm:pt>
    <dgm:pt modelId="{D1CE2A84-C4A4-4E4E-A556-445A65BBC1EF}" type="pres">
      <dgm:prSet presAssocID="{38A8BF33-C0BA-4C68-A86F-88E4E1DA8880}" presName="negArrow" presStyleCnt="0"/>
      <dgm:spPr/>
    </dgm:pt>
    <dgm:pt modelId="{BCD69174-8210-4C07-AF7A-B9AC877C9075}" type="pres">
      <dgm:prSet presAssocID="{38A8BF33-C0BA-4C68-A86F-88E4E1DA8880}" presName="backgroundArrow" presStyleLbl="node1" presStyleIdx="0" presStyleCnt="1" custAng="5400000" custLinFactX="-39783" custLinFactNeighborX="-100000" custLinFactNeighborY="9880"/>
      <dgm:spPr/>
      <dgm:t>
        <a:bodyPr/>
        <a:lstStyle/>
        <a:p>
          <a:endParaRPr lang="es-AR"/>
        </a:p>
      </dgm:t>
    </dgm:pt>
  </dgm:ptLst>
  <dgm:cxnLst>
    <dgm:cxn modelId="{DB57E20D-CBCF-40BD-98A5-E0EE30184D2D}" type="presOf" srcId="{38A8BF33-C0BA-4C68-A86F-88E4E1DA8880}" destId="{4805EDD6-1C94-4FC6-BFCE-5C3F942E8B99}" srcOrd="0" destOrd="0" presId="urn:microsoft.com/office/officeart/2005/8/layout/hProcess3"/>
    <dgm:cxn modelId="{1EDAAFBC-197B-4AE5-9F87-893DF91188C7}" type="presParOf" srcId="{4805EDD6-1C94-4FC6-BFCE-5C3F942E8B99}" destId="{93A71CBB-5425-4629-97F5-115A4114FE40}" srcOrd="0" destOrd="0" presId="urn:microsoft.com/office/officeart/2005/8/layout/hProcess3"/>
    <dgm:cxn modelId="{6A72BCA1-72F8-4457-944F-1A822E6C585E}" type="presParOf" srcId="{4805EDD6-1C94-4FC6-BFCE-5C3F942E8B99}" destId="{461DDCCC-A7B4-49DE-9A11-C86EB3B11440}" srcOrd="1" destOrd="0" presId="urn:microsoft.com/office/officeart/2005/8/layout/hProcess3"/>
    <dgm:cxn modelId="{F76B0140-25E3-45FC-8DB9-4AED370AAF75}" type="presParOf" srcId="{461DDCCC-A7B4-49DE-9A11-C86EB3B11440}" destId="{88BADFBE-1F12-4110-865D-EC869BA5B9F3}" srcOrd="0" destOrd="0" presId="urn:microsoft.com/office/officeart/2005/8/layout/hProcess3"/>
    <dgm:cxn modelId="{EC63CFAB-5647-4780-A74B-25ECCA8CB0AC}" type="presParOf" srcId="{461DDCCC-A7B4-49DE-9A11-C86EB3B11440}" destId="{F692B0F2-0320-4C8B-A68A-94795E484903}" srcOrd="1" destOrd="0" presId="urn:microsoft.com/office/officeart/2005/8/layout/hProcess3"/>
    <dgm:cxn modelId="{EF6E3192-CE8C-42E8-8A8D-05B544CDAF73}" type="presParOf" srcId="{461DDCCC-A7B4-49DE-9A11-C86EB3B11440}" destId="{D1CE2A84-C4A4-4E4E-A556-445A65BBC1EF}" srcOrd="2" destOrd="0" presId="urn:microsoft.com/office/officeart/2005/8/layout/hProcess3"/>
    <dgm:cxn modelId="{4D866B42-1145-4F88-9ED2-1877F31F4E2F}" type="presParOf" srcId="{461DDCCC-A7B4-49DE-9A11-C86EB3B11440}" destId="{BCD69174-8210-4C07-AF7A-B9AC877C9075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D69174-8210-4C07-AF7A-B9AC877C9075}">
      <dsp:nvSpPr>
        <dsp:cNvPr id="0" name=""/>
        <dsp:cNvSpPr/>
      </dsp:nvSpPr>
      <dsp:spPr>
        <a:xfrm rot="5400000">
          <a:off x="0" y="71962"/>
          <a:ext cx="510782" cy="648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0.26027</cdr:x>
      <cdr:y>0.39955</cdr:y>
    </cdr:from>
    <cdr:to>
      <cdr:x>0.74777</cdr:x>
      <cdr:y>0.93393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115457" y="2165047"/>
          <a:ext cx="3962400" cy="2895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5400" dirty="0" smtClean="0">
              <a:solidFill>
                <a:srgbClr val="FFFF00"/>
              </a:solidFill>
            </a:rPr>
            <a:t>SUPERAVIT  408.000.000</a:t>
          </a:r>
          <a:endParaRPr lang="es-AR" sz="5400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0.6495</cdr:x>
      <cdr:y>0.28309</cdr:y>
    </cdr:from>
    <cdr:to>
      <cdr:x>0.8734</cdr:x>
      <cdr:y>0.49641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244552" y="1241571"/>
          <a:ext cx="1463191" cy="935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2000" b="1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VENTAS</a:t>
          </a:r>
        </a:p>
        <a:p xmlns:a="http://schemas.openxmlformats.org/drawingml/2006/main">
          <a:r>
            <a:rPr lang="es-AR" sz="2000" b="1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435 M</a:t>
          </a:r>
          <a:endParaRPr lang="es-AR" sz="2000" b="1" dirty="0">
            <a:solidFill>
              <a:schemeClr val="accent4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0.14048</cdr:x>
      <cdr:y>0.30668</cdr:y>
    </cdr:from>
    <cdr:to>
      <cdr:x>0.36702</cdr:x>
      <cdr:y>0.48897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918029" y="1345035"/>
          <a:ext cx="1480458" cy="799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800" b="1" dirty="0" smtClean="0">
              <a:solidFill>
                <a:schemeClr val="accent5"/>
              </a:solidFill>
            </a:rPr>
            <a:t>SUPERAVIT</a:t>
          </a:r>
        </a:p>
        <a:p xmlns:a="http://schemas.openxmlformats.org/drawingml/2006/main">
          <a:r>
            <a:rPr lang="es-AR" sz="1800" b="1" dirty="0" smtClean="0">
              <a:solidFill>
                <a:schemeClr val="accent5"/>
              </a:solidFill>
            </a:rPr>
            <a:t>408 M</a:t>
          </a:r>
          <a:endParaRPr lang="es-AR" sz="1800" b="1" dirty="0">
            <a:solidFill>
              <a:schemeClr val="accent5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0.63576</cdr:x>
      <cdr:y>0.34992</cdr:y>
    </cdr:from>
    <cdr:to>
      <cdr:x>0.87562</cdr:x>
      <cdr:y>0.48348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5531919" y="1934620"/>
          <a:ext cx="2087134" cy="7383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s-E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INGRESOS</a:t>
          </a:r>
          <a:endParaRPr lang="es-ES" sz="2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0.15919</cdr:x>
      <cdr:y>0.3417</cdr:y>
    </cdr:from>
    <cdr:to>
      <cdr:x>0.37674</cdr:x>
      <cdr:y>0.47525</cdr:y>
    </cdr:to>
    <cdr:sp macro="" textlink="">
      <cdr:nvSpPr>
        <cdr:cNvPr id="3" name="2 Rectángulo"/>
        <cdr:cNvSpPr/>
      </cdr:nvSpPr>
      <cdr:spPr>
        <a:xfrm xmlns:a="http://schemas.openxmlformats.org/drawingml/2006/main">
          <a:off x="1385137" y="1889144"/>
          <a:ext cx="1892975" cy="7383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s-E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EGRESOS</a:t>
          </a:r>
          <a:endParaRPr lang="es-ES" sz="28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82419-BCB6-4F6B-8AA6-AF4CF403334E}" type="datetimeFigureOut">
              <a:rPr lang="es-AR" smtClean="0"/>
              <a:pPr/>
              <a:t>30/10/2017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FD3EF-7808-4F8F-861E-ED690993B82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06055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5212-22D0-45AE-AD7E-8C05B5CDBE27}" type="datetimeFigureOut">
              <a:rPr lang="es-AR" smtClean="0"/>
              <a:pPr/>
              <a:t>30/10/2017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EEC-135E-4A46-8F22-FC73F210050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48607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5212-22D0-45AE-AD7E-8C05B5CDBE27}" type="datetimeFigureOut">
              <a:rPr lang="es-AR" smtClean="0"/>
              <a:pPr/>
              <a:t>30/10/2017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EEC-135E-4A46-8F22-FC73F210050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94877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5212-22D0-45AE-AD7E-8C05B5CDBE27}" type="datetimeFigureOut">
              <a:rPr lang="es-AR" smtClean="0"/>
              <a:pPr/>
              <a:t>30/10/2017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EEC-135E-4A46-8F22-FC73F210050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36390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5212-22D0-45AE-AD7E-8C05B5CDBE27}" type="datetimeFigureOut">
              <a:rPr lang="es-AR" smtClean="0"/>
              <a:pPr/>
              <a:t>30/10/2017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EEC-135E-4A46-8F22-FC73F210050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8109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5212-22D0-45AE-AD7E-8C05B5CDBE27}" type="datetimeFigureOut">
              <a:rPr lang="es-AR" smtClean="0"/>
              <a:pPr/>
              <a:t>30/10/2017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EEC-135E-4A46-8F22-FC73F210050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6321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5212-22D0-45AE-AD7E-8C05B5CDBE27}" type="datetimeFigureOut">
              <a:rPr lang="es-AR" smtClean="0"/>
              <a:pPr/>
              <a:t>30/10/2017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EEC-135E-4A46-8F22-FC73F210050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73591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5212-22D0-45AE-AD7E-8C05B5CDBE27}" type="datetimeFigureOut">
              <a:rPr lang="es-AR" smtClean="0"/>
              <a:pPr/>
              <a:t>30/10/2017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EEC-135E-4A46-8F22-FC73F210050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29710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5212-22D0-45AE-AD7E-8C05B5CDBE27}" type="datetimeFigureOut">
              <a:rPr lang="es-AR" smtClean="0"/>
              <a:pPr/>
              <a:t>30/10/2017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EEC-135E-4A46-8F22-FC73F210050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73031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5212-22D0-45AE-AD7E-8C05B5CDBE27}" type="datetimeFigureOut">
              <a:rPr lang="es-AR" smtClean="0"/>
              <a:pPr/>
              <a:t>30/10/2017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EEC-135E-4A46-8F22-FC73F210050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82126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5212-22D0-45AE-AD7E-8C05B5CDBE27}" type="datetimeFigureOut">
              <a:rPr lang="es-AR" smtClean="0"/>
              <a:pPr/>
              <a:t>30/10/2017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EEC-135E-4A46-8F22-FC73F210050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8684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5212-22D0-45AE-AD7E-8C05B5CDBE27}" type="datetimeFigureOut">
              <a:rPr lang="es-AR" smtClean="0"/>
              <a:pPr/>
              <a:t>30/10/2017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EEC-135E-4A46-8F22-FC73F210050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425777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A5212-22D0-45AE-AD7E-8C05B5CDBE27}" type="datetimeFigureOut">
              <a:rPr lang="es-AR" smtClean="0"/>
              <a:pPr/>
              <a:t>30/10/2017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97EEC-135E-4A46-8F22-FC73F210050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47496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3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0"/>
            <a:ext cx="771366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19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balanza desequilibr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5657" y="943429"/>
            <a:ext cx="4500000" cy="3177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12" y="12628"/>
            <a:ext cx="3766088" cy="18088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7458" y="180068"/>
            <a:ext cx="4201886" cy="1844675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0070C0"/>
                </a:solidFill>
              </a:rPr>
              <a:t>Prioridades para Esta Comisión Directiva</a:t>
            </a:r>
            <a:endParaRPr lang="es-AR" b="1" dirty="0">
              <a:solidFill>
                <a:srgbClr val="0070C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304" y="4882469"/>
            <a:ext cx="4428000" cy="13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9890" y="4492398"/>
            <a:ext cx="53435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801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12" y="12628"/>
            <a:ext cx="3766088" cy="18088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3143" y="299810"/>
            <a:ext cx="3309257" cy="1325563"/>
          </a:xfrm>
        </p:spPr>
        <p:txBody>
          <a:bodyPr/>
          <a:lstStyle/>
          <a:p>
            <a:r>
              <a:rPr lang="es-AR" b="1" dirty="0" smtClean="0">
                <a:solidFill>
                  <a:srgbClr val="0070C0"/>
                </a:solidFill>
              </a:rPr>
              <a:t>Fundación</a:t>
            </a:r>
            <a:endParaRPr lang="es-AR" b="1" dirty="0">
              <a:solidFill>
                <a:srgbClr val="0070C0"/>
              </a:solidFill>
            </a:endParaRPr>
          </a:p>
        </p:txBody>
      </p:sp>
      <p:pic>
        <p:nvPicPr>
          <p:cNvPr id="8" name="7 Imagen" descr="Boca Soc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300" y="1803400"/>
            <a:ext cx="4876800" cy="48768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613400" y="3098800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 smtClean="0">
                <a:solidFill>
                  <a:srgbClr val="0070C0"/>
                </a:solidFill>
              </a:rPr>
              <a:t>DOMICILIO:</a:t>
            </a:r>
            <a:r>
              <a:rPr lang="es-MX" sz="2400" b="1" dirty="0" smtClean="0">
                <a:solidFill>
                  <a:srgbClr val="0070C0"/>
                </a:solidFill>
              </a:rPr>
              <a:t> Brandsen 805 (C.A.B.A.)</a:t>
            </a:r>
          </a:p>
          <a:p>
            <a:endParaRPr lang="es-MX" sz="2400" b="1" u="sng" dirty="0" smtClean="0">
              <a:solidFill>
                <a:srgbClr val="0070C0"/>
              </a:solidFill>
            </a:endParaRPr>
          </a:p>
          <a:p>
            <a:r>
              <a:rPr lang="es-MX" sz="2400" b="1" u="sng" dirty="0" smtClean="0">
                <a:solidFill>
                  <a:srgbClr val="0070C0"/>
                </a:solidFill>
              </a:rPr>
              <a:t>PRESIDENTE:</a:t>
            </a:r>
            <a:r>
              <a:rPr lang="es-MX" sz="2400" dirty="0" smtClean="0">
                <a:solidFill>
                  <a:srgbClr val="0070C0"/>
                </a:solidFill>
              </a:rPr>
              <a:t> </a:t>
            </a:r>
            <a:r>
              <a:rPr lang="es-MX" sz="2400" b="1" dirty="0" smtClean="0">
                <a:solidFill>
                  <a:srgbClr val="0070C0"/>
                </a:solidFill>
              </a:rPr>
              <a:t>Daniel Angelici</a:t>
            </a:r>
            <a:r>
              <a:rPr lang="es-MX" sz="2400" b="1" u="sng" dirty="0" smtClean="0">
                <a:solidFill>
                  <a:srgbClr val="0070C0"/>
                </a:solidFill>
              </a:rPr>
              <a:t> </a:t>
            </a:r>
            <a:endParaRPr lang="es-MX" sz="2400" b="1" u="sng" dirty="0">
              <a:solidFill>
                <a:srgbClr val="0070C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8012" y="5010150"/>
            <a:ext cx="6408000" cy="106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801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12" y="12628"/>
            <a:ext cx="3766088" cy="18088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028" y="180068"/>
            <a:ext cx="3995057" cy="1325563"/>
          </a:xfrm>
        </p:spPr>
        <p:txBody>
          <a:bodyPr/>
          <a:lstStyle/>
          <a:p>
            <a:r>
              <a:rPr lang="es-AR" b="1" dirty="0" smtClean="0">
                <a:solidFill>
                  <a:srgbClr val="0070C0"/>
                </a:solidFill>
              </a:rPr>
              <a:t>Complejo Ezeiza</a:t>
            </a:r>
            <a:endParaRPr lang="es-AR" b="1" dirty="0">
              <a:solidFill>
                <a:srgbClr val="0070C0"/>
              </a:solidFill>
            </a:endParaRPr>
          </a:p>
        </p:txBody>
      </p:sp>
      <p:pic>
        <p:nvPicPr>
          <p:cNvPr id="7" name="6 Imagen" descr="ezei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610" y="1587501"/>
            <a:ext cx="6120000" cy="4568533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680200" y="2235200"/>
            <a:ext cx="5283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 smtClean="0"/>
              <a:t>Presupuestado para el ejercicio:</a:t>
            </a:r>
          </a:p>
          <a:p>
            <a:endParaRPr lang="es-MX" b="1" u="sng" dirty="0" smtClean="0"/>
          </a:p>
          <a:p>
            <a:r>
              <a:rPr lang="es-MX" sz="4000" b="1" dirty="0" smtClean="0"/>
              <a:t>$ 94.000.000</a:t>
            </a:r>
          </a:p>
          <a:p>
            <a:endParaRPr lang="es-MX" sz="4000" b="1" dirty="0" smtClean="0"/>
          </a:p>
          <a:p>
            <a:r>
              <a:rPr lang="es-MX" sz="2400" b="1" u="sng" dirty="0" smtClean="0">
                <a:solidFill>
                  <a:srgbClr val="FF0000"/>
                </a:solidFill>
              </a:rPr>
              <a:t>Invertido en el ejercicio:</a:t>
            </a:r>
          </a:p>
          <a:p>
            <a:endParaRPr lang="es-MX" sz="2400" b="1" u="sng" dirty="0" smtClean="0">
              <a:solidFill>
                <a:srgbClr val="FF0000"/>
              </a:solidFill>
            </a:endParaRPr>
          </a:p>
          <a:p>
            <a:r>
              <a:rPr lang="es-MX" sz="4000" b="1" dirty="0" smtClean="0">
                <a:solidFill>
                  <a:srgbClr val="FF0000"/>
                </a:solidFill>
              </a:rPr>
              <a:t>$ 126.785.246</a:t>
            </a:r>
          </a:p>
          <a:p>
            <a:endParaRPr lang="es-MX" sz="4000" b="1" dirty="0"/>
          </a:p>
        </p:txBody>
      </p:sp>
    </p:spTree>
    <p:extLst>
      <p:ext uri="{BB962C8B-B14F-4D97-AF65-F5344CB8AC3E}">
        <p14:creationId xmlns="" xmlns:p14="http://schemas.microsoft.com/office/powerpoint/2010/main" val="9801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12" y="12628"/>
            <a:ext cx="3766088" cy="180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974" y="1604091"/>
            <a:ext cx="11844000" cy="4939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64451" y="5531641"/>
            <a:ext cx="2595531" cy="11430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83028" y="180068"/>
            <a:ext cx="3995057" cy="1325563"/>
          </a:xfrm>
        </p:spPr>
        <p:txBody>
          <a:bodyPr/>
          <a:lstStyle/>
          <a:p>
            <a:r>
              <a:rPr lang="es-AR" b="1" dirty="0" smtClean="0">
                <a:solidFill>
                  <a:srgbClr val="0070C0"/>
                </a:solidFill>
              </a:rPr>
              <a:t>El Sueño Xeneize</a:t>
            </a:r>
            <a:endParaRPr lang="es-A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649515" y="89383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12" y="12628"/>
            <a:ext cx="3766088" cy="180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2478314" y="1230086"/>
          <a:ext cx="6535057" cy="438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100944" y="413657"/>
            <a:ext cx="4757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AR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PRIMER ANALISIS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49285" y="5312229"/>
            <a:ext cx="682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DEFICIT  SIN LA VENTA DE JUGADORES  - </a:t>
            </a:r>
            <a:r>
              <a:rPr lang="es-AR" b="1" dirty="0" smtClean="0">
                <a:solidFill>
                  <a:srgbClr val="FF0000"/>
                </a:solidFill>
              </a:rPr>
              <a:t>27 Millones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22716" y="5725886"/>
            <a:ext cx="7478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AHORA CON ESTE RAZONAMIENTO YA </a:t>
            </a:r>
            <a:r>
              <a:rPr lang="es-AR" b="1" dirty="0" smtClean="0">
                <a:solidFill>
                  <a:srgbClr val="FF0000"/>
                </a:solidFill>
              </a:rPr>
              <a:t>NO TENEMOS SUPERAVIT</a:t>
            </a:r>
          </a:p>
          <a:p>
            <a:pPr algn="ctr"/>
            <a:r>
              <a:rPr lang="es-AR" b="1" dirty="0" smtClean="0"/>
              <a:t>LOS INGRESOS OPERATIVOS SON MENORES A LOS EGRESOS OPERATIVOS</a:t>
            </a:r>
            <a:endParaRPr lang="es-AR" b="1" dirty="0"/>
          </a:p>
        </p:txBody>
      </p:sp>
      <p:sp>
        <p:nvSpPr>
          <p:cNvPr id="8" name="7 Rectángulo"/>
          <p:cNvSpPr/>
          <p:nvPr/>
        </p:nvSpPr>
        <p:spPr>
          <a:xfrm>
            <a:off x="2553291" y="441716"/>
            <a:ext cx="3032261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</a:t>
            </a:r>
            <a:endParaRPr lang="es-ES" sz="3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12" y="12628"/>
            <a:ext cx="3766088" cy="180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1259114" y="774096"/>
          <a:ext cx="8701313" cy="552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 Rectángulo"/>
          <p:cNvSpPr/>
          <p:nvPr/>
        </p:nvSpPr>
        <p:spPr>
          <a:xfrm>
            <a:off x="378151" y="5041440"/>
            <a:ext cx="22263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1363 M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9391523" y="5019667"/>
            <a:ext cx="22263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1390 M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12" y="12628"/>
            <a:ext cx="3766088" cy="180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12" y="12628"/>
            <a:ext cx="3766088" cy="18088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2628"/>
            <a:ext cx="10515600" cy="1325563"/>
          </a:xfrm>
        </p:spPr>
        <p:txBody>
          <a:bodyPr/>
          <a:lstStyle/>
          <a:p>
            <a:r>
              <a:rPr lang="es-AR" b="1" cap="all" dirty="0" smtClean="0">
                <a:solidFill>
                  <a:srgbClr val="0070C0"/>
                </a:solidFill>
              </a:rPr>
              <a:t>Distribución </a:t>
            </a:r>
            <a:r>
              <a:rPr lang="es-AR" b="1" cap="all" dirty="0">
                <a:solidFill>
                  <a:srgbClr val="0070C0"/>
                </a:solidFill>
              </a:rPr>
              <a:t>de Ingresos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298" y="1463457"/>
            <a:ext cx="1038497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4914895" y="367755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FFC000"/>
                </a:solidFill>
              </a:rPr>
              <a:t>SOCIOS</a:t>
            </a:r>
            <a:endParaRPr lang="es-MX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9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12" y="12628"/>
            <a:ext cx="3766088" cy="18088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391" y="343092"/>
            <a:ext cx="5298195" cy="821830"/>
          </a:xfrm>
        </p:spPr>
        <p:txBody>
          <a:bodyPr/>
          <a:lstStyle/>
          <a:p>
            <a:r>
              <a:rPr lang="es-AR" b="1" dirty="0" smtClean="0">
                <a:solidFill>
                  <a:srgbClr val="0070C0"/>
                </a:solidFill>
              </a:rPr>
              <a:t>Resultado del Ejercicio</a:t>
            </a:r>
            <a:endParaRPr lang="es-AR" b="1" dirty="0">
              <a:solidFill>
                <a:srgbClr val="0070C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645211" y="152093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u="sng" dirty="0" smtClean="0">
                <a:solidFill>
                  <a:srgbClr val="FF0000"/>
                </a:solidFill>
              </a:rPr>
              <a:t>GESTIÓN INEFICIENTE</a:t>
            </a:r>
          </a:p>
        </p:txBody>
      </p:sp>
      <p:sp>
        <p:nvSpPr>
          <p:cNvPr id="13" name="TextBox 2"/>
          <p:cNvSpPr txBox="1"/>
          <p:nvPr/>
        </p:nvSpPr>
        <p:spPr>
          <a:xfrm>
            <a:off x="348861" y="3064702"/>
            <a:ext cx="108942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000" b="1" dirty="0" smtClean="0"/>
              <a:t>Estatuto  Articulo </a:t>
            </a:r>
            <a:r>
              <a:rPr lang="es-AR" sz="2000" b="1" dirty="0"/>
              <a:t>17: Derechos de los </a:t>
            </a:r>
            <a:r>
              <a:rPr lang="es-AR" sz="2000" b="1" dirty="0" smtClean="0"/>
              <a:t>Socios Inc</a:t>
            </a:r>
            <a:r>
              <a:rPr lang="es-AR" sz="2000" b="1" dirty="0"/>
              <a:t>. 5:</a:t>
            </a:r>
          </a:p>
          <a:p>
            <a:pPr algn="just"/>
            <a:r>
              <a:rPr lang="es-AR" b="1" dirty="0" smtClean="0">
                <a:solidFill>
                  <a:srgbClr val="0070C0"/>
                </a:solidFill>
              </a:rPr>
              <a:t>Presenciar </a:t>
            </a:r>
            <a:r>
              <a:rPr lang="es-AR" b="1" dirty="0">
                <a:solidFill>
                  <a:srgbClr val="0070C0"/>
                </a:solidFill>
              </a:rPr>
              <a:t>los partidos de fútbol</a:t>
            </a:r>
            <a:r>
              <a:rPr lang="es-AR" dirty="0">
                <a:solidFill>
                  <a:srgbClr val="0070C0"/>
                </a:solidFill>
              </a:rPr>
              <a:t> y cualesquiera otras competiciones deportivas en que intervengan equipos del Club, </a:t>
            </a:r>
            <a:r>
              <a:rPr lang="es-AR" b="1" dirty="0">
                <a:solidFill>
                  <a:srgbClr val="0070C0"/>
                </a:solidFill>
              </a:rPr>
              <a:t>cuando se realicen en el estadio propio u otro en el que la Institución actúe como local,</a:t>
            </a:r>
            <a:r>
              <a:rPr lang="es-AR" dirty="0">
                <a:solidFill>
                  <a:srgbClr val="0070C0"/>
                </a:solidFill>
              </a:rPr>
              <a:t> sin pago de entrada o con pago de precio especial para socios. 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63131" y="2453768"/>
            <a:ext cx="20457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Además: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1028" y="4457933"/>
            <a:ext cx="55526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Socios 115.000 + 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Adherentes 76.000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159829" y="4497598"/>
            <a:ext cx="32126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Sin Publico Visitante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382028" y="5100935"/>
            <a:ext cx="69799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Filtros Arbitrarios Fuera del Estatuto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139869" y="6171941"/>
            <a:ext cx="100834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Cantidad de Lugares Para Socios/Adherentes por partido 30.000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0" name="19 Diagrama"/>
          <p:cNvGraphicFramePr/>
          <p:nvPr/>
        </p:nvGraphicFramePr>
        <p:xfrm>
          <a:off x="6303377" y="4321479"/>
          <a:ext cx="510782" cy="66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20 Flecha derecha"/>
          <p:cNvSpPr/>
          <p:nvPr/>
        </p:nvSpPr>
        <p:spPr>
          <a:xfrm rot="5400000">
            <a:off x="6341650" y="5647784"/>
            <a:ext cx="510782" cy="648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5955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12" y="0"/>
            <a:ext cx="3766088" cy="18088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4029" y="245382"/>
            <a:ext cx="7043057" cy="941161"/>
          </a:xfrm>
        </p:spPr>
        <p:txBody>
          <a:bodyPr>
            <a:normAutofit fontScale="90000"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El Socio como Variable de Ajuste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696686" y="1660265"/>
            <a:ext cx="9503228" cy="3837021"/>
            <a:chOff x="50800" y="1573178"/>
            <a:chExt cx="9396000" cy="5029254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00" y="1573178"/>
              <a:ext cx="9396000" cy="5029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9 CuadroTexto"/>
            <p:cNvSpPr txBox="1"/>
            <p:nvPr/>
          </p:nvSpPr>
          <p:spPr>
            <a:xfrm>
              <a:off x="812800" y="3721100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/>
                <a:t>69 %</a:t>
              </a:r>
              <a:endParaRPr lang="es-MX" b="1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2082800" y="3581400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/>
                <a:t>78 %</a:t>
              </a:r>
              <a:endParaRPr lang="es-MX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8509000" y="3238500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/>
                <a:t>90 %</a:t>
              </a:r>
              <a:endParaRPr lang="es-MX" b="1" dirty="0"/>
            </a:p>
          </p:txBody>
        </p:sp>
        <p:pic>
          <p:nvPicPr>
            <p:cNvPr id="13" name="3 Imagen" descr="amea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000" y="1701700"/>
              <a:ext cx="931500" cy="558900"/>
            </a:xfrm>
            <a:prstGeom prst="rect">
              <a:avLst/>
            </a:prstGeom>
          </p:spPr>
        </p:pic>
        <p:cxnSp>
          <p:nvCxnSpPr>
            <p:cNvPr id="14" name="5 Conector recto"/>
            <p:cNvCxnSpPr/>
            <p:nvPr/>
          </p:nvCxnSpPr>
          <p:spPr>
            <a:xfrm rot="16200000" flipV="1">
              <a:off x="301899" y="3983312"/>
              <a:ext cx="3384000" cy="9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14 Rectángulo"/>
          <p:cNvSpPr/>
          <p:nvPr/>
        </p:nvSpPr>
        <p:spPr>
          <a:xfrm>
            <a:off x="849132" y="5802542"/>
            <a:ext cx="20741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CUOTA 30.6.16</a:t>
            </a:r>
          </a:p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$300</a:t>
            </a:r>
            <a:endParaRPr lang="es-E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008681" y="5785691"/>
            <a:ext cx="20741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CUOTA 30.6.17</a:t>
            </a:r>
          </a:p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$450</a:t>
            </a:r>
            <a:endParaRPr lang="es-E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868998" y="5615396"/>
            <a:ext cx="44960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INCREMENTO 50%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854970" y="6088559"/>
            <a:ext cx="45750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INFLACION 21.66%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5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4536" y="235152"/>
            <a:ext cx="25610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ADHERENTES: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38898" y="3229248"/>
            <a:ext cx="23038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ABONADOS: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12" y="12628"/>
            <a:ext cx="3766088" cy="180887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4226" y="3678519"/>
            <a:ext cx="8104742" cy="27490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342065" y="1292772"/>
            <a:ext cx="79604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Ingresos por Adherente: 8% del total ($151.097.507)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58016" y="894328"/>
            <a:ext cx="27910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Cantidad: 76.000 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89308" y="1729773"/>
            <a:ext cx="99111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Hasta que no vuelvan los visitantes pueden ir a la cancha: 4.500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092282" y="2423837"/>
            <a:ext cx="498662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PUEDEN VER UN PARTIDO EL 6%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48647" y="4807019"/>
            <a:ext cx="293856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Aumento desde el balance </a:t>
            </a:r>
          </a:p>
          <a:p>
            <a:pPr algn="ctr"/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anterior: 37.41%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12" y="12628"/>
            <a:ext cx="3766088" cy="18088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80070"/>
            <a:ext cx="5736771" cy="625474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>
                <a:solidFill>
                  <a:srgbClr val="0070C0"/>
                </a:solidFill>
              </a:rPr>
              <a:t>EGRESOS POR REMUNERACIONES</a:t>
            </a:r>
            <a:endParaRPr lang="es-AR" sz="3600" b="1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6572" y="1077685"/>
            <a:ext cx="211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u="sng" dirty="0" smtClean="0">
                <a:solidFill>
                  <a:srgbClr val="0070C0"/>
                </a:solidFill>
              </a:rPr>
              <a:t>Dirección y Gerencia</a:t>
            </a:r>
            <a:endParaRPr lang="es-AR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41512" y="1764694"/>
          <a:ext cx="913311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279"/>
                <a:gridCol w="2283279"/>
                <a:gridCol w="2283279"/>
                <a:gridCol w="2283279"/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CANTIDAD DE PERSONAL</a:t>
                      </a:r>
                      <a:endParaRPr lang="es-AR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TOTAL</a:t>
                      </a:r>
                      <a:r>
                        <a:rPr lang="es-AR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DE REMUNERACION</a:t>
                      </a:r>
                      <a:endParaRPr lang="es-AR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REMUNERACION PROM MENSUAL</a:t>
                      </a:r>
                      <a:endParaRPr lang="es-AR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AUMENTO RESPECTO EJERCICIO ANTERIOR</a:t>
                      </a:r>
                      <a:endParaRPr lang="es-AR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34.935.200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191951.65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52%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11 Imagen" descr="Boleta Angeli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5313" y="883897"/>
            <a:ext cx="3646715" cy="250472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435429" y="3407228"/>
            <a:ext cx="178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u="sng" dirty="0" smtClean="0">
                <a:solidFill>
                  <a:srgbClr val="0070C0"/>
                </a:solidFill>
              </a:rPr>
              <a:t>Resto de Nomina</a:t>
            </a:r>
            <a:endParaRPr lang="es-A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959" y="3952172"/>
            <a:ext cx="7380000" cy="26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Rectángulo"/>
          <p:cNvSpPr/>
          <p:nvPr/>
        </p:nvSpPr>
        <p:spPr>
          <a:xfrm>
            <a:off x="7917205" y="3598707"/>
            <a:ext cx="39993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Misma Cantidad</a:t>
            </a:r>
          </a:p>
          <a:p>
            <a:pPr algn="ctr"/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420 empleados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8169549" y="5280877"/>
            <a:ext cx="3387145" cy="987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que se deben estos niveles de aumentos?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1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291</Words>
  <Application>Microsoft Office PowerPoint</Application>
  <PresentationFormat>Personalizado</PresentationFormat>
  <Paragraphs>73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Office Theme</vt:lpstr>
      <vt:lpstr>Diapositiva 1</vt:lpstr>
      <vt:lpstr>Diapositiva 2</vt:lpstr>
      <vt:lpstr>Diapositiva 3</vt:lpstr>
      <vt:lpstr>Diapositiva 4</vt:lpstr>
      <vt:lpstr>Distribución de Ingresos</vt:lpstr>
      <vt:lpstr>Resultado del Ejercicio</vt:lpstr>
      <vt:lpstr>El Socio como Variable de Ajuste</vt:lpstr>
      <vt:lpstr>Diapositiva 8</vt:lpstr>
      <vt:lpstr>EGRESOS POR REMUNERACIONES</vt:lpstr>
      <vt:lpstr>Prioridades para Esta Comisión Directiva</vt:lpstr>
      <vt:lpstr>Fundación</vt:lpstr>
      <vt:lpstr>Complejo Ezeiza</vt:lpstr>
      <vt:lpstr>El Sueño Xeneize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Matias Vera</dc:creator>
  <cp:lastModifiedBy>Usuario</cp:lastModifiedBy>
  <cp:revision>84</cp:revision>
  <cp:lastPrinted>2017-06-14T19:53:42Z</cp:lastPrinted>
  <dcterms:created xsi:type="dcterms:W3CDTF">2017-06-12T23:47:07Z</dcterms:created>
  <dcterms:modified xsi:type="dcterms:W3CDTF">2017-10-30T21:32:42Z</dcterms:modified>
</cp:coreProperties>
</file>